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Times New Roman Bold" charset="1" panose="02030802070405020303"/>
      <p:regular r:id="rId33"/>
    </p:embeddedFont>
    <p:embeddedFont>
      <p:font typeface="Times New Roman" charset="1" panose="02030502070405020303"/>
      <p:regular r:id="rId34"/>
    </p:embeddedFont>
    <p:embeddedFont>
      <p:font typeface="Times New Roman Bold Italics" charset="1" panose="02030802070405090303"/>
      <p:regular r:id="rId35"/>
    </p:embeddedFont>
    <p:embeddedFont>
      <p:font typeface="Helios Bold" charset="1" panose="020B0704020202020204"/>
      <p:regular r:id="rId36"/>
    </p:embeddedFont>
    <p:embeddedFont>
      <p:font typeface="Open Sauce" charset="1" panose="00000500000000000000"/>
      <p:regular r:id="rId37"/>
    </p:embeddedFont>
    <p:embeddedFont>
      <p:font typeface="Open Sauce Bold Italics" charset="1" panose="00000800000000000000"/>
      <p:regular r:id="rId38"/>
    </p:embeddedFont>
    <p:embeddedFont>
      <p:font typeface="Open Sauce Italics" charset="1" panose="00000500000000000000"/>
      <p:regular r:id="rId39"/>
    </p:embeddedFont>
    <p:embeddedFont>
      <p:font typeface="Open Sauce Bold" charset="1" panose="000008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708610" y="-412494"/>
            <a:ext cx="18562305" cy="8555165"/>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A20E20"/>
            </a:solidFill>
          </p:spPr>
        </p:sp>
        <p:sp>
          <p:nvSpPr>
            <p:cNvPr name="TextBox 4" id="4"/>
            <p:cNvSpPr txBox="true"/>
            <p:nvPr/>
          </p:nvSpPr>
          <p:spPr>
            <a:xfrm>
              <a:off x="127000" y="-66675"/>
              <a:ext cx="152400" cy="253980"/>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9144000" y="2051466"/>
            <a:ext cx="12503082" cy="10287000"/>
            <a:chOff x="0" y="0"/>
            <a:chExt cx="6184570" cy="5088399"/>
          </a:xfrm>
        </p:grpSpPr>
        <p:sp>
          <p:nvSpPr>
            <p:cNvPr name="Freeform 6" id="6"/>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name="Freeform 7" id="7"/>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0" t="-7276" r="0" b="-7276"/>
              </a:stretch>
            </a:blipFill>
          </p:spPr>
        </p:sp>
      </p:grpSp>
      <p:grpSp>
        <p:nvGrpSpPr>
          <p:cNvPr name="Group 8" id="8"/>
          <p:cNvGrpSpPr/>
          <p:nvPr/>
        </p:nvGrpSpPr>
        <p:grpSpPr>
          <a:xfrm rot="0">
            <a:off x="9006848" y="6804594"/>
            <a:ext cx="7555842" cy="3482406"/>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0" id="10"/>
            <p:cNvSpPr txBox="true"/>
            <p:nvPr/>
          </p:nvSpPr>
          <p:spPr>
            <a:xfrm>
              <a:off x="127000" y="-66675"/>
              <a:ext cx="152400" cy="253980"/>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248280" y="1498948"/>
            <a:ext cx="12696173" cy="7998068"/>
            <a:chOff x="0" y="0"/>
            <a:chExt cx="16928231" cy="10664091"/>
          </a:xfrm>
        </p:grpSpPr>
        <p:sp>
          <p:nvSpPr>
            <p:cNvPr name="TextBox 12" id="12"/>
            <p:cNvSpPr txBox="true"/>
            <p:nvPr/>
          </p:nvSpPr>
          <p:spPr>
            <a:xfrm rot="0">
              <a:off x="0" y="1396498"/>
              <a:ext cx="16928231" cy="9267593"/>
            </a:xfrm>
            <a:prstGeom prst="rect">
              <a:avLst/>
            </a:prstGeom>
          </p:spPr>
          <p:txBody>
            <a:bodyPr anchor="t" rtlCol="false" tIns="0" lIns="0" bIns="0" rIns="0">
              <a:spAutoFit/>
            </a:bodyPr>
            <a:lstStyle/>
            <a:p>
              <a:pPr algn="l">
                <a:lnSpc>
                  <a:spcPts val="4209"/>
                </a:lnSpc>
              </a:pPr>
              <a:r>
                <a:rPr lang="en-US" sz="3006" b="true">
                  <a:solidFill>
                    <a:srgbClr val="2A2E3A"/>
                  </a:solidFill>
                  <a:latin typeface="Times New Roman Bold"/>
                  <a:ea typeface="Times New Roman Bold"/>
                  <a:cs typeface="Times New Roman Bold"/>
                  <a:sym typeface="Times New Roman Bold"/>
                </a:rPr>
                <a:t>Team:</a:t>
              </a:r>
            </a:p>
            <a:p>
              <a:pPr algn="l">
                <a:lnSpc>
                  <a:spcPts val="4209"/>
                </a:lnSpc>
              </a:pPr>
              <a:r>
                <a:rPr lang="en-US" sz="3006" b="true">
                  <a:solidFill>
                    <a:srgbClr val="000000"/>
                  </a:solidFill>
                  <a:latin typeface="Times New Roman Bold"/>
                  <a:ea typeface="Times New Roman Bold"/>
                  <a:cs typeface="Times New Roman Bold"/>
                  <a:sym typeface="Times New Roman Bold"/>
                </a:rPr>
                <a:t>Amutha Yalini E</a:t>
              </a:r>
            </a:p>
            <a:p>
              <a:pPr algn="l">
                <a:lnSpc>
                  <a:spcPts val="4209"/>
                </a:lnSpc>
              </a:pPr>
              <a:r>
                <a:rPr lang="en-US" sz="3006" b="true">
                  <a:solidFill>
                    <a:srgbClr val="000000"/>
                  </a:solidFill>
                  <a:latin typeface="Times New Roman Bold"/>
                  <a:ea typeface="Times New Roman Bold"/>
                  <a:cs typeface="Times New Roman Bold"/>
                  <a:sym typeface="Times New Roman Bold"/>
                </a:rPr>
                <a:t>Arun VS</a:t>
              </a:r>
            </a:p>
            <a:p>
              <a:pPr algn="l">
                <a:lnSpc>
                  <a:spcPts val="4209"/>
                </a:lnSpc>
              </a:pPr>
              <a:r>
                <a:rPr lang="en-US" sz="3006" b="true">
                  <a:solidFill>
                    <a:srgbClr val="000000"/>
                  </a:solidFill>
                  <a:latin typeface="Times New Roman Bold"/>
                  <a:ea typeface="Times New Roman Bold"/>
                  <a:cs typeface="Times New Roman Bold"/>
                  <a:sym typeface="Times New Roman Bold"/>
                </a:rPr>
                <a:t>Ashfaq Ahamed A</a:t>
              </a:r>
            </a:p>
            <a:p>
              <a:pPr algn="l">
                <a:lnSpc>
                  <a:spcPts val="4209"/>
                </a:lnSpc>
              </a:pPr>
              <a:r>
                <a:rPr lang="en-US" sz="3006" b="true">
                  <a:solidFill>
                    <a:srgbClr val="000000"/>
                  </a:solidFill>
                  <a:latin typeface="Times New Roman Bold"/>
                  <a:ea typeface="Times New Roman Bold"/>
                  <a:cs typeface="Times New Roman Bold"/>
                  <a:sym typeface="Times New Roman Bold"/>
                </a:rPr>
                <a:t>Ashvath Cheppalli</a:t>
              </a:r>
            </a:p>
            <a:p>
              <a:pPr algn="l">
                <a:lnSpc>
                  <a:spcPts val="4209"/>
                </a:lnSpc>
              </a:pPr>
              <a:r>
                <a:rPr lang="en-US" sz="3006" b="true">
                  <a:solidFill>
                    <a:srgbClr val="000000"/>
                  </a:solidFill>
                  <a:latin typeface="Times New Roman Bold"/>
                  <a:ea typeface="Times New Roman Bold"/>
                  <a:cs typeface="Times New Roman Bold"/>
                  <a:sym typeface="Times New Roman Bold"/>
                </a:rPr>
                <a:t>Ashwin ER</a:t>
              </a:r>
            </a:p>
            <a:p>
              <a:pPr algn="l">
                <a:lnSpc>
                  <a:spcPts val="4209"/>
                </a:lnSpc>
              </a:pPr>
              <a:r>
                <a:rPr lang="en-US" sz="3006" b="true">
                  <a:solidFill>
                    <a:srgbClr val="000000"/>
                  </a:solidFill>
                  <a:latin typeface="Times New Roman Bold"/>
                  <a:ea typeface="Times New Roman Bold"/>
                  <a:cs typeface="Times New Roman Bold"/>
                  <a:sym typeface="Times New Roman Bold"/>
                </a:rPr>
                <a:t>Bavashree S</a:t>
              </a:r>
            </a:p>
            <a:p>
              <a:pPr algn="l">
                <a:lnSpc>
                  <a:spcPts val="4209"/>
                </a:lnSpc>
              </a:pPr>
            </a:p>
            <a:p>
              <a:pPr algn="l">
                <a:lnSpc>
                  <a:spcPts val="4209"/>
                </a:lnSpc>
              </a:pPr>
              <a:r>
                <a:rPr lang="en-US" sz="3006" b="true">
                  <a:solidFill>
                    <a:srgbClr val="A20E20"/>
                  </a:solidFill>
                  <a:latin typeface="Times New Roman Bold"/>
                  <a:ea typeface="Times New Roman Bold"/>
                  <a:cs typeface="Times New Roman Bold"/>
                  <a:sym typeface="Times New Roman Bold"/>
                </a:rPr>
                <a:t>Local mentor: Dr K Sekar</a:t>
              </a:r>
            </a:p>
            <a:p>
              <a:pPr algn="l">
                <a:lnSpc>
                  <a:spcPts val="4209"/>
                </a:lnSpc>
              </a:pPr>
            </a:p>
            <a:p>
              <a:pPr algn="l">
                <a:lnSpc>
                  <a:spcPts val="4209"/>
                </a:lnSpc>
              </a:pPr>
              <a:r>
                <a:rPr lang="en-US" sz="3006" b="true">
                  <a:solidFill>
                    <a:srgbClr val="A20E20"/>
                  </a:solidFill>
                  <a:latin typeface="Times New Roman Bold"/>
                  <a:ea typeface="Times New Roman Bold"/>
                  <a:cs typeface="Times New Roman Bold"/>
                  <a:sym typeface="Times New Roman Bold"/>
                </a:rPr>
                <a:t>CTS Mentors: </a:t>
              </a:r>
            </a:p>
            <a:p>
              <a:pPr algn="l">
                <a:lnSpc>
                  <a:spcPts val="4209"/>
                </a:lnSpc>
              </a:pPr>
              <a:r>
                <a:rPr lang="en-US" sz="3006" b="true">
                  <a:solidFill>
                    <a:srgbClr val="A20E20"/>
                  </a:solidFill>
                  <a:latin typeface="Times New Roman Bold"/>
                  <a:ea typeface="Times New Roman Bold"/>
                  <a:cs typeface="Times New Roman Bold"/>
                  <a:sym typeface="Times New Roman Bold"/>
                </a:rPr>
                <a:t>Mr Karthikeyan Ponnusamy</a:t>
              </a:r>
            </a:p>
            <a:p>
              <a:pPr algn="l">
                <a:lnSpc>
                  <a:spcPts val="4209"/>
                </a:lnSpc>
              </a:pPr>
              <a:r>
                <a:rPr lang="en-US" sz="3006" b="true">
                  <a:solidFill>
                    <a:srgbClr val="A20E20"/>
                  </a:solidFill>
                  <a:latin typeface="Times New Roman Bold"/>
                  <a:ea typeface="Times New Roman Bold"/>
                  <a:cs typeface="Times New Roman Bold"/>
                  <a:sym typeface="Times New Roman Bold"/>
                </a:rPr>
                <a:t>Mr Bharath.</a:t>
              </a:r>
            </a:p>
          </p:txBody>
        </p:sp>
        <p:sp>
          <p:nvSpPr>
            <p:cNvPr name="TextBox 13" id="13"/>
            <p:cNvSpPr txBox="true"/>
            <p:nvPr/>
          </p:nvSpPr>
          <p:spPr>
            <a:xfrm rot="0">
              <a:off x="0" y="-114300"/>
              <a:ext cx="16928231" cy="1333500"/>
            </a:xfrm>
            <a:prstGeom prst="rect">
              <a:avLst/>
            </a:prstGeom>
          </p:spPr>
          <p:txBody>
            <a:bodyPr anchor="t" rtlCol="false" tIns="0" lIns="0" bIns="0" rIns="0">
              <a:spAutoFit/>
            </a:bodyPr>
            <a:lstStyle/>
            <a:p>
              <a:pPr algn="l">
                <a:lnSpc>
                  <a:spcPts val="7216"/>
                </a:lnSpc>
              </a:pPr>
              <a:r>
                <a:rPr lang="en-US" sz="6013" b="true">
                  <a:solidFill>
                    <a:srgbClr val="2A2E3A"/>
                  </a:solidFill>
                  <a:latin typeface="Times New Roman Bold"/>
                  <a:ea typeface="Times New Roman Bold"/>
                  <a:cs typeface="Times New Roman Bold"/>
                  <a:sym typeface="Times New Roman Bold"/>
                </a:rPr>
                <a:t>Disease Detection: Tumors</a:t>
              </a:r>
            </a:p>
          </p:txBody>
        </p:sp>
      </p:grpSp>
      <p:sp>
        <p:nvSpPr>
          <p:cNvPr name="TextBox 14" id="14"/>
          <p:cNvSpPr txBox="true"/>
          <p:nvPr/>
        </p:nvSpPr>
        <p:spPr>
          <a:xfrm rot="0">
            <a:off x="248280" y="409575"/>
            <a:ext cx="8092759" cy="619125"/>
          </a:xfrm>
          <a:prstGeom prst="rect">
            <a:avLst/>
          </a:prstGeom>
        </p:spPr>
        <p:txBody>
          <a:bodyPr anchor="t" rtlCol="false" tIns="0" lIns="0" bIns="0" rIns="0">
            <a:spAutoFit/>
          </a:bodyPr>
          <a:lstStyle/>
          <a:p>
            <a:pPr algn="l" marL="0" indent="0" lvl="0">
              <a:lnSpc>
                <a:spcPts val="4320"/>
              </a:lnSpc>
              <a:spcBef>
                <a:spcPct val="0"/>
              </a:spcBef>
            </a:pPr>
            <a:r>
              <a:rPr lang="en-US" b="true" sz="3600" strike="noStrike" u="none">
                <a:solidFill>
                  <a:srgbClr val="A20E20"/>
                </a:solidFill>
                <a:latin typeface="Times New Roman Bold"/>
                <a:ea typeface="Times New Roman Bold"/>
                <a:cs typeface="Times New Roman Bold"/>
                <a:sym typeface="Times New Roman Bold"/>
              </a:rPr>
              <a:t>Cognizant NPN Hackathon Team 2</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9050" y="0"/>
            <a:ext cx="6479889" cy="10287000"/>
            <a:chOff x="0" y="0"/>
            <a:chExt cx="1706637" cy="2709333"/>
          </a:xfrm>
        </p:grpSpPr>
        <p:sp>
          <p:nvSpPr>
            <p:cNvPr name="Freeform 3" id="3"/>
            <p:cNvSpPr/>
            <p:nvPr/>
          </p:nvSpPr>
          <p:spPr>
            <a:xfrm flipH="false" flipV="false" rot="0">
              <a:off x="0" y="0"/>
              <a:ext cx="1706637" cy="2709333"/>
            </a:xfrm>
            <a:custGeom>
              <a:avLst/>
              <a:gdLst/>
              <a:ahLst/>
              <a:cxnLst/>
              <a:rect r="r" b="b" t="t" l="l"/>
              <a:pathLst>
                <a:path h="2709333" w="1706637">
                  <a:moveTo>
                    <a:pt x="0" y="0"/>
                  </a:moveTo>
                  <a:lnTo>
                    <a:pt x="1706637" y="0"/>
                  </a:lnTo>
                  <a:lnTo>
                    <a:pt x="1706637" y="2709333"/>
                  </a:lnTo>
                  <a:lnTo>
                    <a:pt x="0" y="2709333"/>
                  </a:lnTo>
                  <a:close/>
                </a:path>
              </a:pathLst>
            </a:custGeom>
            <a:solidFill>
              <a:srgbClr val="E8223B"/>
            </a:solidFill>
          </p:spPr>
        </p:sp>
        <p:sp>
          <p:nvSpPr>
            <p:cNvPr name="TextBox 4" id="4"/>
            <p:cNvSpPr txBox="true"/>
            <p:nvPr/>
          </p:nvSpPr>
          <p:spPr>
            <a:xfrm>
              <a:off x="0" y="-28575"/>
              <a:ext cx="1706637" cy="2737908"/>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564777" y="904875"/>
            <a:ext cx="5350335" cy="1038225"/>
          </a:xfrm>
          <a:prstGeom prst="rect">
            <a:avLst/>
          </a:prstGeom>
        </p:spPr>
        <p:txBody>
          <a:bodyPr anchor="t" rtlCol="false" tIns="0" lIns="0" bIns="0" rIns="0">
            <a:spAutoFit/>
          </a:bodyPr>
          <a:lstStyle/>
          <a:p>
            <a:pPr algn="l">
              <a:lnSpc>
                <a:spcPts val="7200"/>
              </a:lnSpc>
            </a:pPr>
            <a:r>
              <a:rPr lang="en-US" b="true" sz="6000" i="true">
                <a:solidFill>
                  <a:srgbClr val="FFFFFF"/>
                </a:solidFill>
                <a:latin typeface="Times New Roman Bold Italics"/>
                <a:ea typeface="Times New Roman Bold Italics"/>
                <a:cs typeface="Times New Roman Bold Italics"/>
                <a:sym typeface="Times New Roman Bold Italics"/>
              </a:rPr>
              <a:t>Yolov10</a:t>
            </a:r>
          </a:p>
        </p:txBody>
      </p:sp>
      <p:sp>
        <p:nvSpPr>
          <p:cNvPr name="TextBox 6" id="6"/>
          <p:cNvSpPr txBox="true"/>
          <p:nvPr/>
        </p:nvSpPr>
        <p:spPr>
          <a:xfrm rot="0">
            <a:off x="6772490" y="442353"/>
            <a:ext cx="10754362" cy="10504338"/>
          </a:xfrm>
          <a:prstGeom prst="rect">
            <a:avLst/>
          </a:prstGeom>
        </p:spPr>
        <p:txBody>
          <a:bodyPr anchor="t" rtlCol="false" tIns="0" lIns="0" bIns="0" rIns="0">
            <a:spAutoFit/>
          </a:bodyPr>
          <a:lstStyle/>
          <a:p>
            <a:pPr algn="l" marL="511330" indent="-255665" lvl="1">
              <a:lnSpc>
                <a:spcPts val="3315"/>
              </a:lnSpc>
              <a:buFont typeface="Arial"/>
              <a:buChar char="•"/>
            </a:pPr>
            <a:r>
              <a:rPr lang="en-US" sz="2368">
                <a:solidFill>
                  <a:srgbClr val="000000"/>
                </a:solidFill>
                <a:latin typeface="Open Sauce"/>
                <a:ea typeface="Open Sauce"/>
                <a:cs typeface="Open Sauce"/>
                <a:sym typeface="Open Sauce"/>
              </a:rPr>
              <a:t>The project aims to develop a deep learning model for detecting and classifying brain tumors in MRI images using MobileNET model.</a:t>
            </a:r>
          </a:p>
          <a:p>
            <a:pPr algn="l">
              <a:lnSpc>
                <a:spcPts val="3315"/>
              </a:lnSpc>
            </a:pPr>
          </a:p>
          <a:p>
            <a:pPr algn="l" marL="511330" indent="-255665" lvl="1">
              <a:lnSpc>
                <a:spcPts val="3315"/>
              </a:lnSpc>
              <a:buFont typeface="Arial"/>
              <a:buChar char="•"/>
            </a:pPr>
            <a:r>
              <a:rPr lang="en-US" sz="2368">
                <a:solidFill>
                  <a:srgbClr val="000000"/>
                </a:solidFill>
                <a:latin typeface="Open Sauce"/>
                <a:ea typeface="Open Sauce"/>
                <a:cs typeface="Open Sauce"/>
                <a:sym typeface="Open Sauce"/>
              </a:rPr>
              <a:t>Accurate diagnosis of brain tumors is essential for effective treatment, as it plays a critical role in determining life-saving interventions.</a:t>
            </a:r>
          </a:p>
          <a:p>
            <a:pPr algn="l">
              <a:lnSpc>
                <a:spcPts val="3175"/>
              </a:lnSpc>
            </a:pPr>
            <a:r>
              <a:rPr lang="en-US" sz="2268">
                <a:solidFill>
                  <a:srgbClr val="000000"/>
                </a:solidFill>
                <a:latin typeface="Open Sauce"/>
                <a:ea typeface="Open Sauce"/>
                <a:cs typeface="Open Sauce"/>
                <a:sym typeface="Open Sauce"/>
              </a:rPr>
              <a:t>  </a:t>
            </a:r>
          </a:p>
          <a:p>
            <a:pPr algn="l">
              <a:lnSpc>
                <a:spcPts val="3175"/>
              </a:lnSpc>
            </a:pPr>
            <a:r>
              <a:rPr lang="en-US" sz="2268">
                <a:solidFill>
                  <a:srgbClr val="000000"/>
                </a:solidFill>
                <a:latin typeface="Open Sauce"/>
                <a:ea typeface="Open Sauce"/>
                <a:cs typeface="Open Sauce"/>
                <a:sym typeface="Open Sauce"/>
              </a:rPr>
              <a:t>The dataset used is described in custom brain tumor dataset, containing MRI images labeled with various tumor types.</a:t>
            </a:r>
          </a:p>
          <a:p>
            <a:pPr algn="l">
              <a:lnSpc>
                <a:spcPts val="3175"/>
              </a:lnSpc>
            </a:pPr>
          </a:p>
          <a:p>
            <a:pPr algn="l">
              <a:lnSpc>
                <a:spcPts val="3175"/>
              </a:lnSpc>
            </a:pPr>
          </a:p>
          <a:p>
            <a:pPr algn="l">
              <a:lnSpc>
                <a:spcPts val="3175"/>
              </a:lnSpc>
            </a:pPr>
            <a:r>
              <a:rPr lang="en-US" sz="2268">
                <a:solidFill>
                  <a:srgbClr val="000000"/>
                </a:solidFill>
                <a:latin typeface="Open Sauce"/>
                <a:ea typeface="Open Sauce"/>
                <a:cs typeface="Open Sauce"/>
                <a:sym typeface="Open Sauce"/>
              </a:rPr>
              <a:t>Model Training</a:t>
            </a:r>
          </a:p>
          <a:p>
            <a:pPr algn="l">
              <a:lnSpc>
                <a:spcPts val="3175"/>
              </a:lnSpc>
            </a:pPr>
            <a:r>
              <a:rPr lang="en-US" sz="2268">
                <a:solidFill>
                  <a:srgbClr val="000000"/>
                </a:solidFill>
                <a:latin typeface="Open Sauce"/>
                <a:ea typeface="Open Sauce"/>
                <a:cs typeface="Open Sauce"/>
                <a:sym typeface="Open Sauce"/>
              </a:rPr>
              <a:t>MobileNet pre-trained on the dataset.</a:t>
            </a:r>
          </a:p>
          <a:p>
            <a:pPr algn="l">
              <a:lnSpc>
                <a:spcPts val="3175"/>
              </a:lnSpc>
            </a:pPr>
            <a:r>
              <a:rPr lang="en-US" sz="2268">
                <a:solidFill>
                  <a:srgbClr val="000000"/>
                </a:solidFill>
                <a:latin typeface="Open Sauce"/>
                <a:ea typeface="Open Sauce"/>
                <a:cs typeface="Open Sauce"/>
                <a:sym typeface="Open Sauce"/>
              </a:rPr>
              <a:t>Training Epochs: 30.</a:t>
            </a:r>
          </a:p>
          <a:p>
            <a:pPr algn="l">
              <a:lnSpc>
                <a:spcPts val="3175"/>
              </a:lnSpc>
            </a:pPr>
            <a:r>
              <a:rPr lang="en-US" sz="2268">
                <a:solidFill>
                  <a:srgbClr val="000000"/>
                </a:solidFill>
                <a:latin typeface="Open Sauce"/>
                <a:ea typeface="Open Sauce"/>
                <a:cs typeface="Open Sauce"/>
                <a:sym typeface="Open Sauce"/>
              </a:rPr>
              <a:t>Image Size: 224x224 pixels.</a:t>
            </a:r>
          </a:p>
          <a:p>
            <a:pPr algn="l">
              <a:lnSpc>
                <a:spcPts val="3175"/>
              </a:lnSpc>
            </a:pPr>
          </a:p>
          <a:p>
            <a:pPr algn="l">
              <a:lnSpc>
                <a:spcPts val="3175"/>
              </a:lnSpc>
            </a:pPr>
            <a:r>
              <a:rPr lang="en-US" sz="2268">
                <a:solidFill>
                  <a:srgbClr val="000000"/>
                </a:solidFill>
                <a:latin typeface="Open Sauce"/>
                <a:ea typeface="Open Sauce"/>
                <a:cs typeface="Open Sauce"/>
                <a:sym typeface="Open Sauce"/>
              </a:rPr>
              <a:t>Model developed</a:t>
            </a:r>
          </a:p>
          <a:p>
            <a:pPr algn="l">
              <a:lnSpc>
                <a:spcPts val="3175"/>
              </a:lnSpc>
            </a:pPr>
            <a:r>
              <a:rPr lang="en-US" sz="2268">
                <a:solidFill>
                  <a:srgbClr val="000000"/>
                </a:solidFill>
                <a:latin typeface="Open Sauce"/>
                <a:ea typeface="Open Sauce"/>
                <a:cs typeface="Open Sauce"/>
                <a:sym typeface="Open Sauce"/>
              </a:rPr>
              <a:t>  The trained model (`mobile.h5`) was used to predict tumor locations and types in validation images.</a:t>
            </a:r>
          </a:p>
          <a:p>
            <a:pPr algn="l">
              <a:lnSpc>
                <a:spcPts val="3175"/>
              </a:lnSpc>
            </a:pPr>
          </a:p>
          <a:p>
            <a:pPr algn="l">
              <a:lnSpc>
                <a:spcPts val="3175"/>
              </a:lnSpc>
            </a:pPr>
          </a:p>
          <a:p>
            <a:pPr algn="l">
              <a:lnSpc>
                <a:spcPts val="3175"/>
              </a:lnSpc>
            </a:pPr>
          </a:p>
          <a:p>
            <a:pPr algn="l">
              <a:lnSpc>
                <a:spcPts val="3175"/>
              </a:lnSpc>
            </a:pPr>
          </a:p>
          <a:p>
            <a:pPr algn="l">
              <a:lnSpc>
                <a:spcPts val="3175"/>
              </a:lnSpc>
            </a:pPr>
          </a:p>
          <a:p>
            <a:pPr algn="l">
              <a:lnSpc>
                <a:spcPts val="3175"/>
              </a:lnSpc>
            </a:pPr>
          </a:p>
          <a:p>
            <a:pPr algn="l">
              <a:lnSpc>
                <a:spcPts val="3175"/>
              </a:lnSpc>
            </a:pPr>
          </a:p>
        </p:txBody>
      </p:sp>
      <p:grpSp>
        <p:nvGrpSpPr>
          <p:cNvPr name="Group 7" id="7"/>
          <p:cNvGrpSpPr/>
          <p:nvPr/>
        </p:nvGrpSpPr>
        <p:grpSpPr>
          <a:xfrm rot="0">
            <a:off x="0" y="0"/>
            <a:ext cx="6479889" cy="10287000"/>
            <a:chOff x="0" y="0"/>
            <a:chExt cx="1706637" cy="2709333"/>
          </a:xfrm>
        </p:grpSpPr>
        <p:sp>
          <p:nvSpPr>
            <p:cNvPr name="Freeform 8" id="8"/>
            <p:cNvSpPr/>
            <p:nvPr/>
          </p:nvSpPr>
          <p:spPr>
            <a:xfrm flipH="false" flipV="false" rot="0">
              <a:off x="0" y="0"/>
              <a:ext cx="1706637" cy="2709333"/>
            </a:xfrm>
            <a:custGeom>
              <a:avLst/>
              <a:gdLst/>
              <a:ahLst/>
              <a:cxnLst/>
              <a:rect r="r" b="b" t="t" l="l"/>
              <a:pathLst>
                <a:path h="2709333" w="1706637">
                  <a:moveTo>
                    <a:pt x="0" y="0"/>
                  </a:moveTo>
                  <a:lnTo>
                    <a:pt x="1706637" y="0"/>
                  </a:lnTo>
                  <a:lnTo>
                    <a:pt x="1706637" y="2709333"/>
                  </a:lnTo>
                  <a:lnTo>
                    <a:pt x="0" y="2709333"/>
                  </a:lnTo>
                  <a:close/>
                </a:path>
              </a:pathLst>
            </a:custGeom>
            <a:solidFill>
              <a:srgbClr val="E8223B"/>
            </a:solidFill>
          </p:spPr>
        </p:sp>
        <p:sp>
          <p:nvSpPr>
            <p:cNvPr name="TextBox 9" id="9"/>
            <p:cNvSpPr txBox="true"/>
            <p:nvPr/>
          </p:nvSpPr>
          <p:spPr>
            <a:xfrm>
              <a:off x="0" y="-85725"/>
              <a:ext cx="1706637" cy="2795058"/>
            </a:xfrm>
            <a:prstGeom prst="rect">
              <a:avLst/>
            </a:prstGeom>
          </p:spPr>
          <p:txBody>
            <a:bodyPr anchor="ctr" rtlCol="false" tIns="50800" lIns="50800" bIns="50800" rIns="50800"/>
            <a:lstStyle/>
            <a:p>
              <a:pPr algn="ctr">
                <a:lnSpc>
                  <a:spcPts val="6299"/>
                </a:lnSpc>
              </a:pPr>
              <a:r>
                <a:rPr lang="en-US" b="true" sz="4499" i="true">
                  <a:solidFill>
                    <a:srgbClr val="FFFFFF"/>
                  </a:solidFill>
                  <a:latin typeface="Open Sauce Bold Italics"/>
                  <a:ea typeface="Open Sauce Bold Italics"/>
                  <a:cs typeface="Open Sauce Bold Italics"/>
                  <a:sym typeface="Open Sauce Bold Italics"/>
                </a:rPr>
                <a:t>MOBILENETV2</a:t>
              </a:r>
            </a:p>
            <a:p>
              <a:pPr algn="ctr">
                <a:lnSpc>
                  <a:spcPts val="6299"/>
                </a:lnSpc>
              </a:pPr>
            </a:p>
            <a:p>
              <a:pPr algn="ctr">
                <a:lnSpc>
                  <a:spcPts val="6299"/>
                </a:lnSpc>
              </a:pPr>
            </a:p>
            <a:p>
              <a:pPr algn="ctr">
                <a:lnSpc>
                  <a:spcPts val="629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050" y="0"/>
            <a:ext cx="6479889" cy="10287000"/>
            <a:chOff x="0" y="0"/>
            <a:chExt cx="1706637" cy="2709333"/>
          </a:xfrm>
        </p:grpSpPr>
        <p:sp>
          <p:nvSpPr>
            <p:cNvPr name="Freeform 3" id="3"/>
            <p:cNvSpPr/>
            <p:nvPr/>
          </p:nvSpPr>
          <p:spPr>
            <a:xfrm flipH="false" flipV="false" rot="0">
              <a:off x="0" y="0"/>
              <a:ext cx="1706637" cy="2709333"/>
            </a:xfrm>
            <a:custGeom>
              <a:avLst/>
              <a:gdLst/>
              <a:ahLst/>
              <a:cxnLst/>
              <a:rect r="r" b="b" t="t" l="l"/>
              <a:pathLst>
                <a:path h="2709333" w="1706637">
                  <a:moveTo>
                    <a:pt x="0" y="0"/>
                  </a:moveTo>
                  <a:lnTo>
                    <a:pt x="1706637" y="0"/>
                  </a:lnTo>
                  <a:lnTo>
                    <a:pt x="1706637" y="2709333"/>
                  </a:lnTo>
                  <a:lnTo>
                    <a:pt x="0" y="2709333"/>
                  </a:lnTo>
                  <a:close/>
                </a:path>
              </a:pathLst>
            </a:custGeom>
            <a:solidFill>
              <a:srgbClr val="E8223B"/>
            </a:solidFill>
          </p:spPr>
        </p:sp>
        <p:sp>
          <p:nvSpPr>
            <p:cNvPr name="TextBox 4" id="4"/>
            <p:cNvSpPr txBox="true"/>
            <p:nvPr/>
          </p:nvSpPr>
          <p:spPr>
            <a:xfrm>
              <a:off x="0" y="-28575"/>
              <a:ext cx="1706637" cy="2737908"/>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564777" y="904875"/>
            <a:ext cx="5350335" cy="1038225"/>
          </a:xfrm>
          <a:prstGeom prst="rect">
            <a:avLst/>
          </a:prstGeom>
        </p:spPr>
        <p:txBody>
          <a:bodyPr anchor="t" rtlCol="false" tIns="0" lIns="0" bIns="0" rIns="0">
            <a:spAutoFit/>
          </a:bodyPr>
          <a:lstStyle/>
          <a:p>
            <a:pPr algn="l">
              <a:lnSpc>
                <a:spcPts val="7200"/>
              </a:lnSpc>
            </a:pPr>
            <a:r>
              <a:rPr lang="en-US" b="true" sz="6000" i="true">
                <a:solidFill>
                  <a:srgbClr val="FFFFFF"/>
                </a:solidFill>
                <a:latin typeface="Times New Roman Bold Italics"/>
                <a:ea typeface="Times New Roman Bold Italics"/>
                <a:cs typeface="Times New Roman Bold Italics"/>
                <a:sym typeface="Times New Roman Bold Italics"/>
              </a:rPr>
              <a:t>Yolov10</a:t>
            </a:r>
          </a:p>
        </p:txBody>
      </p:sp>
      <p:grpSp>
        <p:nvGrpSpPr>
          <p:cNvPr name="Group 6" id="6"/>
          <p:cNvGrpSpPr/>
          <p:nvPr/>
        </p:nvGrpSpPr>
        <p:grpSpPr>
          <a:xfrm rot="0">
            <a:off x="-19050" y="935153"/>
            <a:ext cx="6479889" cy="10287000"/>
            <a:chOff x="0" y="0"/>
            <a:chExt cx="1706637" cy="2709333"/>
          </a:xfrm>
        </p:grpSpPr>
        <p:sp>
          <p:nvSpPr>
            <p:cNvPr name="Freeform 7" id="7"/>
            <p:cNvSpPr/>
            <p:nvPr/>
          </p:nvSpPr>
          <p:spPr>
            <a:xfrm flipH="false" flipV="false" rot="0">
              <a:off x="0" y="0"/>
              <a:ext cx="1706637" cy="2709333"/>
            </a:xfrm>
            <a:custGeom>
              <a:avLst/>
              <a:gdLst/>
              <a:ahLst/>
              <a:cxnLst/>
              <a:rect r="r" b="b" t="t" l="l"/>
              <a:pathLst>
                <a:path h="2709333" w="1706637">
                  <a:moveTo>
                    <a:pt x="0" y="0"/>
                  </a:moveTo>
                  <a:lnTo>
                    <a:pt x="1706637" y="0"/>
                  </a:lnTo>
                  <a:lnTo>
                    <a:pt x="1706637" y="2709333"/>
                  </a:lnTo>
                  <a:lnTo>
                    <a:pt x="0" y="2709333"/>
                  </a:lnTo>
                  <a:close/>
                </a:path>
              </a:pathLst>
            </a:custGeom>
            <a:solidFill>
              <a:srgbClr val="E8223B"/>
            </a:solidFill>
          </p:spPr>
        </p:sp>
        <p:sp>
          <p:nvSpPr>
            <p:cNvPr name="TextBox 8" id="8"/>
            <p:cNvSpPr txBox="true"/>
            <p:nvPr/>
          </p:nvSpPr>
          <p:spPr>
            <a:xfrm>
              <a:off x="0" y="-133350"/>
              <a:ext cx="1706637" cy="2842683"/>
            </a:xfrm>
            <a:prstGeom prst="rect">
              <a:avLst/>
            </a:prstGeom>
          </p:spPr>
          <p:txBody>
            <a:bodyPr anchor="ctr" rtlCol="false" tIns="50800" lIns="50800" bIns="50800" rIns="50800"/>
            <a:lstStyle/>
            <a:p>
              <a:pPr algn="ctr">
                <a:lnSpc>
                  <a:spcPts val="9379"/>
                </a:lnSpc>
              </a:pPr>
              <a:r>
                <a:rPr lang="en-US" sz="6699" i="true">
                  <a:solidFill>
                    <a:srgbClr val="FFFFFF"/>
                  </a:solidFill>
                  <a:latin typeface="Open Sauce Italics"/>
                  <a:ea typeface="Open Sauce Italics"/>
                  <a:cs typeface="Open Sauce Italics"/>
                  <a:sym typeface="Open Sauce Italics"/>
                </a:rPr>
                <a:t>Results</a:t>
              </a:r>
            </a:p>
            <a:p>
              <a:pPr algn="ctr">
                <a:lnSpc>
                  <a:spcPts val="9379"/>
                </a:lnSpc>
              </a:pPr>
              <a:r>
                <a:rPr lang="en-US" sz="6699" i="true">
                  <a:solidFill>
                    <a:srgbClr val="FFFFFF"/>
                  </a:solidFill>
                  <a:latin typeface="Open Sauce Italics"/>
                  <a:ea typeface="Open Sauce Italics"/>
                  <a:cs typeface="Open Sauce Italics"/>
                  <a:sym typeface="Open Sauce Italics"/>
                </a:rPr>
                <a:t> &amp; Evaluation</a:t>
              </a:r>
            </a:p>
            <a:p>
              <a:pPr algn="ctr">
                <a:lnSpc>
                  <a:spcPts val="6299"/>
                </a:lnSpc>
              </a:pPr>
            </a:p>
            <a:p>
              <a:pPr algn="ctr">
                <a:lnSpc>
                  <a:spcPts val="6299"/>
                </a:lnSpc>
              </a:pPr>
            </a:p>
            <a:p>
              <a:pPr algn="ctr">
                <a:lnSpc>
                  <a:spcPts val="6299"/>
                </a:lnSpc>
              </a:pPr>
            </a:p>
          </p:txBody>
        </p:sp>
      </p:grpSp>
      <p:sp>
        <p:nvSpPr>
          <p:cNvPr name="Freeform 9" id="9"/>
          <p:cNvSpPr/>
          <p:nvPr/>
        </p:nvSpPr>
        <p:spPr>
          <a:xfrm flipH="false" flipV="false" rot="0">
            <a:off x="7112377" y="537780"/>
            <a:ext cx="5001593" cy="3907805"/>
          </a:xfrm>
          <a:custGeom>
            <a:avLst/>
            <a:gdLst/>
            <a:ahLst/>
            <a:cxnLst/>
            <a:rect r="r" b="b" t="t" l="l"/>
            <a:pathLst>
              <a:path h="3907805" w="5001593">
                <a:moveTo>
                  <a:pt x="0" y="0"/>
                </a:moveTo>
                <a:lnTo>
                  <a:pt x="5001593" y="0"/>
                </a:lnTo>
                <a:lnTo>
                  <a:pt x="5001593" y="3907805"/>
                </a:lnTo>
                <a:lnTo>
                  <a:pt x="0" y="3907805"/>
                </a:lnTo>
                <a:lnTo>
                  <a:pt x="0" y="0"/>
                </a:lnTo>
                <a:close/>
              </a:path>
            </a:pathLst>
          </a:custGeom>
          <a:blipFill>
            <a:blip r:embed="rId2"/>
            <a:stretch>
              <a:fillRect l="0" t="0" r="0" b="0"/>
            </a:stretch>
          </a:blipFill>
        </p:spPr>
      </p:sp>
      <p:sp>
        <p:nvSpPr>
          <p:cNvPr name="Freeform 10" id="10"/>
          <p:cNvSpPr/>
          <p:nvPr/>
        </p:nvSpPr>
        <p:spPr>
          <a:xfrm flipH="false" flipV="false" rot="0">
            <a:off x="13011048" y="537780"/>
            <a:ext cx="3894001" cy="3961139"/>
          </a:xfrm>
          <a:custGeom>
            <a:avLst/>
            <a:gdLst/>
            <a:ahLst/>
            <a:cxnLst/>
            <a:rect r="r" b="b" t="t" l="l"/>
            <a:pathLst>
              <a:path h="3961139" w="3894001">
                <a:moveTo>
                  <a:pt x="0" y="0"/>
                </a:moveTo>
                <a:lnTo>
                  <a:pt x="3894000" y="0"/>
                </a:lnTo>
                <a:lnTo>
                  <a:pt x="3894000" y="3961138"/>
                </a:lnTo>
                <a:lnTo>
                  <a:pt x="0" y="3961138"/>
                </a:lnTo>
                <a:lnTo>
                  <a:pt x="0" y="0"/>
                </a:lnTo>
                <a:close/>
              </a:path>
            </a:pathLst>
          </a:custGeom>
          <a:blipFill>
            <a:blip r:embed="rId3"/>
            <a:stretch>
              <a:fillRect l="0" t="0" r="0" b="0"/>
            </a:stretch>
          </a:blipFill>
        </p:spPr>
      </p:sp>
      <p:sp>
        <p:nvSpPr>
          <p:cNvPr name="Freeform 11" id="11"/>
          <p:cNvSpPr/>
          <p:nvPr/>
        </p:nvSpPr>
        <p:spPr>
          <a:xfrm flipH="false" flipV="false" rot="0">
            <a:off x="8190115" y="4760540"/>
            <a:ext cx="7425367" cy="2636225"/>
          </a:xfrm>
          <a:custGeom>
            <a:avLst/>
            <a:gdLst/>
            <a:ahLst/>
            <a:cxnLst/>
            <a:rect r="r" b="b" t="t" l="l"/>
            <a:pathLst>
              <a:path h="2636225" w="7425367">
                <a:moveTo>
                  <a:pt x="0" y="0"/>
                </a:moveTo>
                <a:lnTo>
                  <a:pt x="7425367" y="0"/>
                </a:lnTo>
                <a:lnTo>
                  <a:pt x="7425367" y="2636225"/>
                </a:lnTo>
                <a:lnTo>
                  <a:pt x="0" y="2636225"/>
                </a:lnTo>
                <a:lnTo>
                  <a:pt x="0" y="0"/>
                </a:lnTo>
                <a:close/>
              </a:path>
            </a:pathLst>
          </a:custGeom>
          <a:blipFill>
            <a:blip r:embed="rId4"/>
            <a:stretch>
              <a:fillRect l="0" t="0" r="0" b="0"/>
            </a:stretch>
          </a:blipFill>
        </p:spPr>
      </p:sp>
      <p:sp>
        <p:nvSpPr>
          <p:cNvPr name="Freeform 12" id="12"/>
          <p:cNvSpPr/>
          <p:nvPr/>
        </p:nvSpPr>
        <p:spPr>
          <a:xfrm flipH="false" flipV="false" rot="0">
            <a:off x="8849113" y="7396765"/>
            <a:ext cx="6529714" cy="2553726"/>
          </a:xfrm>
          <a:custGeom>
            <a:avLst/>
            <a:gdLst/>
            <a:ahLst/>
            <a:cxnLst/>
            <a:rect r="r" b="b" t="t" l="l"/>
            <a:pathLst>
              <a:path h="2553726" w="6529714">
                <a:moveTo>
                  <a:pt x="0" y="0"/>
                </a:moveTo>
                <a:lnTo>
                  <a:pt x="6529714" y="0"/>
                </a:lnTo>
                <a:lnTo>
                  <a:pt x="6529714" y="2553727"/>
                </a:lnTo>
                <a:lnTo>
                  <a:pt x="0" y="2553727"/>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01000" y="0"/>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3050" t="0" r="-3050" b="0"/>
              </a:stretch>
            </a:blipFill>
          </p:spPr>
        </p:sp>
      </p:grpSp>
      <p:sp>
        <p:nvSpPr>
          <p:cNvPr name="TextBox 4" id="4"/>
          <p:cNvSpPr txBox="true"/>
          <p:nvPr/>
        </p:nvSpPr>
        <p:spPr>
          <a:xfrm rot="0">
            <a:off x="271639" y="140816"/>
            <a:ext cx="8890410" cy="819150"/>
          </a:xfrm>
          <a:prstGeom prst="rect">
            <a:avLst/>
          </a:prstGeom>
        </p:spPr>
        <p:txBody>
          <a:bodyPr anchor="t" rtlCol="false" tIns="0" lIns="0" bIns="0" rIns="0">
            <a:spAutoFit/>
          </a:bodyPr>
          <a:lstStyle/>
          <a:p>
            <a:pPr algn="l">
              <a:lnSpc>
                <a:spcPts val="5759"/>
              </a:lnSpc>
            </a:pPr>
            <a:r>
              <a:rPr lang="en-US" sz="4800" b="true">
                <a:solidFill>
                  <a:srgbClr val="A20E20"/>
                </a:solidFill>
                <a:latin typeface="Times New Roman Bold"/>
                <a:ea typeface="Times New Roman Bold"/>
                <a:cs typeface="Times New Roman Bold"/>
                <a:sym typeface="Times New Roman Bold"/>
              </a:rPr>
              <a:t>YOLOv10</a:t>
            </a:r>
          </a:p>
        </p:txBody>
      </p:sp>
      <p:grpSp>
        <p:nvGrpSpPr>
          <p:cNvPr name="Group 5" id="5"/>
          <p:cNvGrpSpPr/>
          <p:nvPr/>
        </p:nvGrpSpPr>
        <p:grpSpPr>
          <a:xfrm rot="-10800000">
            <a:off x="14447117" y="0"/>
            <a:ext cx="7681766" cy="3540443"/>
            <a:chOff x="0" y="0"/>
            <a:chExt cx="406400" cy="187305"/>
          </a:xfrm>
        </p:grpSpPr>
        <p:sp>
          <p:nvSpPr>
            <p:cNvPr name="Freeform 6" id="6"/>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7" id="7"/>
            <p:cNvSpPr txBox="true"/>
            <p:nvPr/>
          </p:nvSpPr>
          <p:spPr>
            <a:xfrm>
              <a:off x="127000" y="-66675"/>
              <a:ext cx="152400" cy="253980"/>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271639" y="885825"/>
            <a:ext cx="13117047" cy="6928486"/>
          </a:xfrm>
          <a:prstGeom prst="rect">
            <a:avLst/>
          </a:prstGeom>
        </p:spPr>
        <p:txBody>
          <a:bodyPr anchor="t" rtlCol="false" tIns="0" lIns="0" bIns="0" rIns="0">
            <a:spAutoFit/>
          </a:bodyPr>
          <a:lstStyle/>
          <a:p>
            <a:pPr algn="just">
              <a:lnSpc>
                <a:spcPts val="5039"/>
              </a:lnSpc>
            </a:pPr>
            <a:r>
              <a:rPr lang="en-US" sz="3599">
                <a:solidFill>
                  <a:srgbClr val="000000"/>
                </a:solidFill>
                <a:latin typeface="Times New Roman"/>
                <a:ea typeface="Times New Roman"/>
                <a:cs typeface="Times New Roman"/>
                <a:sym typeface="Times New Roman"/>
              </a:rPr>
              <a:t>YOLOv10 would aim to make object detection faster, more accurate, and more efficient. It would try to detect objects in images with better precision while using less computing power, making it suitable for use in real-time applications and on devices with limited resources.</a:t>
            </a:r>
          </a:p>
          <a:p>
            <a:pPr algn="l">
              <a:lnSpc>
                <a:spcPts val="3919"/>
              </a:lnSpc>
            </a:pPr>
          </a:p>
          <a:p>
            <a:pPr algn="l">
              <a:lnSpc>
                <a:spcPts val="5039"/>
              </a:lnSpc>
            </a:pPr>
            <a:r>
              <a:rPr lang="en-US" sz="3599" b="true">
                <a:solidFill>
                  <a:srgbClr val="A20E20"/>
                </a:solidFill>
                <a:latin typeface="Times New Roman Bold"/>
                <a:ea typeface="Times New Roman Bold"/>
                <a:cs typeface="Times New Roman Bold"/>
                <a:sym typeface="Times New Roman Bold"/>
              </a:rPr>
              <a:t>Model Training:</a:t>
            </a:r>
          </a:p>
          <a:p>
            <a:pPr algn="l"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Training Epochs: 30</a:t>
            </a:r>
          </a:p>
          <a:p>
            <a:pPr algn="l"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Optimizer: AdamW</a:t>
            </a:r>
          </a:p>
          <a:p>
            <a:pPr algn="l"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Confidence level: 0.25</a:t>
            </a:r>
          </a:p>
          <a:p>
            <a:pPr algn="l">
              <a:lnSpc>
                <a:spcPts val="503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9742130"/>
          </a:xfrm>
          <a:custGeom>
            <a:avLst/>
            <a:gdLst/>
            <a:ahLst/>
            <a:cxnLst/>
            <a:rect r="r" b="b" t="t" l="l"/>
            <a:pathLst>
              <a:path h="9742130" w="18288000">
                <a:moveTo>
                  <a:pt x="0" y="0"/>
                </a:moveTo>
                <a:lnTo>
                  <a:pt x="18288000" y="0"/>
                </a:lnTo>
                <a:lnTo>
                  <a:pt x="18288000" y="9742130"/>
                </a:lnTo>
                <a:lnTo>
                  <a:pt x="0" y="9742130"/>
                </a:lnTo>
                <a:lnTo>
                  <a:pt x="0" y="0"/>
                </a:lnTo>
                <a:close/>
              </a:path>
            </a:pathLst>
          </a:custGeom>
          <a:blipFill>
            <a:blip r:embed="rId2"/>
            <a:stretch>
              <a:fillRect l="-9189" t="0" r="-9189" b="0"/>
            </a:stretch>
          </a:blipFill>
        </p:spPr>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6071194" cy="10287000"/>
            <a:chOff x="0" y="0"/>
            <a:chExt cx="1598998" cy="2709333"/>
          </a:xfrm>
        </p:grpSpPr>
        <p:sp>
          <p:nvSpPr>
            <p:cNvPr name="Freeform 3" id="3"/>
            <p:cNvSpPr/>
            <p:nvPr/>
          </p:nvSpPr>
          <p:spPr>
            <a:xfrm flipH="false" flipV="false" rot="0">
              <a:off x="0" y="0"/>
              <a:ext cx="1598998" cy="2709333"/>
            </a:xfrm>
            <a:custGeom>
              <a:avLst/>
              <a:gdLst/>
              <a:ahLst/>
              <a:cxnLst/>
              <a:rect r="r" b="b" t="t" l="l"/>
              <a:pathLst>
                <a:path h="2709333" w="1598998">
                  <a:moveTo>
                    <a:pt x="0" y="0"/>
                  </a:moveTo>
                  <a:lnTo>
                    <a:pt x="1598998" y="0"/>
                  </a:lnTo>
                  <a:lnTo>
                    <a:pt x="1598998" y="2709333"/>
                  </a:lnTo>
                  <a:lnTo>
                    <a:pt x="0" y="2709333"/>
                  </a:lnTo>
                  <a:close/>
                </a:path>
              </a:pathLst>
            </a:custGeom>
            <a:solidFill>
              <a:srgbClr val="E8223B"/>
            </a:solidFill>
          </p:spPr>
        </p:sp>
        <p:sp>
          <p:nvSpPr>
            <p:cNvPr name="TextBox 4" id="4"/>
            <p:cNvSpPr txBox="true"/>
            <p:nvPr/>
          </p:nvSpPr>
          <p:spPr>
            <a:xfrm>
              <a:off x="0" y="-28575"/>
              <a:ext cx="1598998" cy="2737908"/>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257816" y="301640"/>
            <a:ext cx="5555562" cy="2000250"/>
          </a:xfrm>
          <a:prstGeom prst="rect">
            <a:avLst/>
          </a:prstGeom>
        </p:spPr>
        <p:txBody>
          <a:bodyPr anchor="t" rtlCol="false" tIns="0" lIns="0" bIns="0" rIns="0">
            <a:spAutoFit/>
          </a:bodyPr>
          <a:lstStyle/>
          <a:p>
            <a:pPr algn="l">
              <a:lnSpc>
                <a:spcPts val="5040"/>
              </a:lnSpc>
            </a:pPr>
            <a:r>
              <a:rPr lang="en-US" b="true" sz="4200" i="true">
                <a:solidFill>
                  <a:srgbClr val="000000"/>
                </a:solidFill>
                <a:latin typeface="Times New Roman Bold Italics"/>
                <a:ea typeface="Times New Roman Bold Italics"/>
                <a:cs typeface="Times New Roman Bold Italics"/>
                <a:sym typeface="Times New Roman Bold Italics"/>
              </a:rPr>
              <a:t>Classification using SVM and Logistic Regression</a:t>
            </a:r>
          </a:p>
        </p:txBody>
      </p:sp>
      <p:sp>
        <p:nvSpPr>
          <p:cNvPr name="TextBox 6" id="6"/>
          <p:cNvSpPr txBox="true"/>
          <p:nvPr/>
        </p:nvSpPr>
        <p:spPr>
          <a:xfrm rot="0">
            <a:off x="367628" y="2587535"/>
            <a:ext cx="5335938" cy="6786245"/>
          </a:xfrm>
          <a:prstGeom prst="rect">
            <a:avLst/>
          </a:prstGeom>
        </p:spPr>
        <p:txBody>
          <a:bodyPr anchor="t" rtlCol="false" tIns="0" lIns="0" bIns="0" rIns="0">
            <a:spAutoFit/>
          </a:bodyPr>
          <a:lstStyle/>
          <a:p>
            <a:pPr algn="l">
              <a:lnSpc>
                <a:spcPts val="4480"/>
              </a:lnSpc>
            </a:pPr>
            <a:r>
              <a:rPr lang="en-US" sz="3200" b="true">
                <a:solidFill>
                  <a:srgbClr val="FFFFFF"/>
                </a:solidFill>
                <a:latin typeface="Times New Roman Bold"/>
                <a:ea typeface="Times New Roman Bold"/>
                <a:cs typeface="Times New Roman Bold"/>
                <a:sym typeface="Times New Roman Bold"/>
              </a:rPr>
              <a:t>Objective:</a:t>
            </a:r>
            <a:r>
              <a:rPr lang="en-US" sz="3200">
                <a:solidFill>
                  <a:srgbClr val="FFFFFF"/>
                </a:solidFill>
                <a:latin typeface="Times New Roman"/>
                <a:ea typeface="Times New Roman"/>
                <a:cs typeface="Times New Roman"/>
                <a:sym typeface="Times New Roman"/>
              </a:rPr>
              <a:t> To classify brain tumors into four categories using machine learning models.</a:t>
            </a:r>
          </a:p>
          <a:p>
            <a:pPr algn="l" marL="690881" indent="-345440" lvl="1">
              <a:lnSpc>
                <a:spcPts val="4480"/>
              </a:lnSpc>
              <a:buFont typeface="Arial"/>
              <a:buChar char="•"/>
            </a:pPr>
            <a:r>
              <a:rPr lang="en-US" sz="3200">
                <a:solidFill>
                  <a:srgbClr val="FFFFFF"/>
                </a:solidFill>
                <a:latin typeface="Times New Roman"/>
                <a:ea typeface="Times New Roman"/>
                <a:cs typeface="Times New Roman"/>
                <a:sym typeface="Times New Roman"/>
              </a:rPr>
              <a:t>Tumor Classes:</a:t>
            </a:r>
          </a:p>
          <a:p>
            <a:pPr algn="l" marL="690881" indent="-345440" lvl="1">
              <a:lnSpc>
                <a:spcPts val="4480"/>
              </a:lnSpc>
              <a:buFont typeface="Arial"/>
              <a:buChar char="•"/>
            </a:pPr>
            <a:r>
              <a:rPr lang="en-US" sz="3200">
                <a:solidFill>
                  <a:srgbClr val="FFFFFF"/>
                </a:solidFill>
                <a:latin typeface="Times New Roman"/>
                <a:ea typeface="Times New Roman"/>
                <a:cs typeface="Times New Roman"/>
                <a:sym typeface="Times New Roman"/>
              </a:rPr>
              <a:t>Glioma Tumor</a:t>
            </a:r>
          </a:p>
          <a:p>
            <a:pPr algn="l" marL="690881" indent="-345440" lvl="1">
              <a:lnSpc>
                <a:spcPts val="4480"/>
              </a:lnSpc>
              <a:buFont typeface="Arial"/>
              <a:buChar char="•"/>
            </a:pPr>
            <a:r>
              <a:rPr lang="en-US" sz="3200">
                <a:solidFill>
                  <a:srgbClr val="FFFFFF"/>
                </a:solidFill>
                <a:latin typeface="Times New Roman"/>
                <a:ea typeface="Times New Roman"/>
                <a:cs typeface="Times New Roman"/>
                <a:sym typeface="Times New Roman"/>
              </a:rPr>
              <a:t>Meningioma Tumor</a:t>
            </a:r>
          </a:p>
          <a:p>
            <a:pPr algn="l" marL="690881" indent="-345440" lvl="1">
              <a:lnSpc>
                <a:spcPts val="4480"/>
              </a:lnSpc>
              <a:buFont typeface="Arial"/>
              <a:buChar char="•"/>
            </a:pPr>
            <a:r>
              <a:rPr lang="en-US" sz="3200">
                <a:solidFill>
                  <a:srgbClr val="FFFFFF"/>
                </a:solidFill>
                <a:latin typeface="Times New Roman"/>
                <a:ea typeface="Times New Roman"/>
                <a:cs typeface="Times New Roman"/>
                <a:sym typeface="Times New Roman"/>
              </a:rPr>
              <a:t>No Tumor</a:t>
            </a:r>
          </a:p>
          <a:p>
            <a:pPr algn="l" marL="690881" indent="-345440" lvl="1">
              <a:lnSpc>
                <a:spcPts val="4480"/>
              </a:lnSpc>
              <a:buFont typeface="Arial"/>
              <a:buChar char="•"/>
            </a:pPr>
            <a:r>
              <a:rPr lang="en-US" sz="3200">
                <a:solidFill>
                  <a:srgbClr val="FFFFFF"/>
                </a:solidFill>
                <a:latin typeface="Times New Roman"/>
                <a:ea typeface="Times New Roman"/>
                <a:cs typeface="Times New Roman"/>
                <a:sym typeface="Times New Roman"/>
              </a:rPr>
              <a:t>Pituitary Tumor</a:t>
            </a:r>
          </a:p>
          <a:p>
            <a:pPr algn="l">
              <a:lnSpc>
                <a:spcPts val="4480"/>
              </a:lnSpc>
              <a:spcBef>
                <a:spcPct val="0"/>
              </a:spcBef>
            </a:pPr>
            <a:r>
              <a:rPr lang="en-US" b="true" sz="3200">
                <a:solidFill>
                  <a:srgbClr val="FFFFFF"/>
                </a:solidFill>
                <a:latin typeface="Times New Roman Bold"/>
                <a:ea typeface="Times New Roman Bold"/>
                <a:cs typeface="Times New Roman Bold"/>
                <a:sym typeface="Times New Roman Bold"/>
              </a:rPr>
              <a:t>Approach:</a:t>
            </a:r>
            <a:r>
              <a:rPr lang="en-US" sz="3200">
                <a:solidFill>
                  <a:srgbClr val="FFFFFF"/>
                </a:solidFill>
                <a:latin typeface="Times New Roman"/>
                <a:ea typeface="Times New Roman"/>
                <a:cs typeface="Times New Roman"/>
                <a:sym typeface="Times New Roman"/>
              </a:rPr>
              <a:t> Utilize SVM and Logistic Regression with PCA for dimensionality reduction.</a:t>
            </a:r>
          </a:p>
        </p:txBody>
      </p:sp>
      <p:sp>
        <p:nvSpPr>
          <p:cNvPr name="TextBox 7" id="7"/>
          <p:cNvSpPr txBox="true"/>
          <p:nvPr/>
        </p:nvSpPr>
        <p:spPr>
          <a:xfrm rot="0">
            <a:off x="6370849" y="612782"/>
            <a:ext cx="11405233" cy="8966185"/>
          </a:xfrm>
          <a:prstGeom prst="rect">
            <a:avLst/>
          </a:prstGeom>
        </p:spPr>
        <p:txBody>
          <a:bodyPr anchor="t" rtlCol="false" tIns="0" lIns="0" bIns="0" rIns="0">
            <a:spAutoFit/>
          </a:bodyPr>
          <a:lstStyle/>
          <a:p>
            <a:pPr algn="l">
              <a:lnSpc>
                <a:spcPts val="3256"/>
              </a:lnSpc>
            </a:pPr>
            <a:r>
              <a:rPr lang="en-US" sz="2325">
                <a:solidFill>
                  <a:srgbClr val="000000"/>
                </a:solidFill>
                <a:latin typeface="Times New Roman"/>
                <a:ea typeface="Times New Roman"/>
                <a:cs typeface="Times New Roman"/>
                <a:sym typeface="Times New Roman"/>
              </a:rPr>
              <a:t>Support Vector Machine (SVM):</a:t>
            </a:r>
          </a:p>
          <a:p>
            <a:pPr algn="l" marL="502175" indent="-251087" lvl="1">
              <a:lnSpc>
                <a:spcPts val="3256"/>
              </a:lnSpc>
              <a:buFont typeface="Arial"/>
              <a:buChar char="•"/>
            </a:pPr>
            <a:r>
              <a:rPr lang="en-US" sz="2325">
                <a:solidFill>
                  <a:srgbClr val="000000"/>
                </a:solidFill>
                <a:latin typeface="Times New Roman"/>
                <a:ea typeface="Times New Roman"/>
                <a:cs typeface="Times New Roman"/>
                <a:sym typeface="Times New Roman"/>
              </a:rPr>
              <a:t> </a:t>
            </a:r>
            <a:r>
              <a:rPr lang="en-US" sz="2325">
                <a:solidFill>
                  <a:srgbClr val="000000"/>
                </a:solidFill>
                <a:latin typeface="Times New Roman"/>
                <a:ea typeface="Times New Roman"/>
                <a:cs typeface="Times New Roman"/>
                <a:sym typeface="Times New Roman"/>
              </a:rPr>
              <a:t>Definition: SVM is a supervised learning algorithm used for classification and regression tasks. It works by finding the hyperplane that best separates the classes in the feature space.</a:t>
            </a:r>
          </a:p>
          <a:p>
            <a:pPr algn="l">
              <a:lnSpc>
                <a:spcPts val="3256"/>
              </a:lnSpc>
            </a:pPr>
            <a:r>
              <a:rPr lang="en-US" sz="2325">
                <a:solidFill>
                  <a:srgbClr val="000000"/>
                </a:solidFill>
                <a:latin typeface="Times New Roman"/>
                <a:ea typeface="Times New Roman"/>
                <a:cs typeface="Times New Roman"/>
                <a:sym typeface="Times New Roman"/>
              </a:rPr>
              <a:t>Key Features: </a:t>
            </a:r>
          </a:p>
          <a:p>
            <a:pPr algn="l" marL="502175" indent="-251087" lvl="1">
              <a:lnSpc>
                <a:spcPts val="3256"/>
              </a:lnSpc>
              <a:buFont typeface="Arial"/>
              <a:buChar char="•"/>
            </a:pPr>
            <a:r>
              <a:rPr lang="en-US" sz="2325">
                <a:solidFill>
                  <a:srgbClr val="000000"/>
                </a:solidFill>
                <a:latin typeface="Times New Roman"/>
                <a:ea typeface="Times New Roman"/>
                <a:cs typeface="Times New Roman"/>
                <a:sym typeface="Times New Roman"/>
              </a:rPr>
              <a:t> Versatility: SVM is effective in high-dimensional spaces and is often used in scenarios with many features.</a:t>
            </a:r>
          </a:p>
          <a:p>
            <a:pPr algn="l" marL="502175" indent="-251087" lvl="1">
              <a:lnSpc>
                <a:spcPts val="3256"/>
              </a:lnSpc>
              <a:buFont typeface="Arial"/>
              <a:buChar char="•"/>
            </a:pPr>
            <a:r>
              <a:rPr lang="en-US" sz="2325">
                <a:solidFill>
                  <a:srgbClr val="000000"/>
                </a:solidFill>
                <a:latin typeface="Times New Roman"/>
                <a:ea typeface="Times New Roman"/>
                <a:cs typeface="Times New Roman"/>
                <a:sym typeface="Times New Roman"/>
              </a:rPr>
              <a:t> </a:t>
            </a:r>
            <a:r>
              <a:rPr lang="en-US" sz="2325">
                <a:solidFill>
                  <a:srgbClr val="000000"/>
                </a:solidFill>
                <a:latin typeface="Times New Roman"/>
                <a:ea typeface="Times New Roman"/>
                <a:cs typeface="Times New Roman"/>
                <a:sym typeface="Times New Roman"/>
              </a:rPr>
              <a:t>Performance: SVM performs well with limited data, especially when there's a clear margin of separation between classes.</a:t>
            </a:r>
          </a:p>
          <a:p>
            <a:pPr algn="l">
              <a:lnSpc>
                <a:spcPts val="3256"/>
              </a:lnSpc>
            </a:pPr>
          </a:p>
          <a:p>
            <a:pPr algn="l">
              <a:lnSpc>
                <a:spcPts val="3256"/>
              </a:lnSpc>
            </a:pPr>
            <a:r>
              <a:rPr lang="en-US" sz="2325">
                <a:solidFill>
                  <a:srgbClr val="000000"/>
                </a:solidFill>
                <a:latin typeface="Times New Roman"/>
                <a:ea typeface="Times New Roman"/>
                <a:cs typeface="Times New Roman"/>
                <a:sym typeface="Times New Roman"/>
              </a:rPr>
              <a:t>Logistic Regression:</a:t>
            </a:r>
          </a:p>
          <a:p>
            <a:pPr algn="l" marL="502175" indent="-251087" lvl="1">
              <a:lnSpc>
                <a:spcPts val="3256"/>
              </a:lnSpc>
              <a:buFont typeface="Arial"/>
              <a:buChar char="•"/>
            </a:pPr>
            <a:r>
              <a:rPr lang="en-US" sz="2325">
                <a:solidFill>
                  <a:srgbClr val="000000"/>
                </a:solidFill>
                <a:latin typeface="Times New Roman"/>
                <a:ea typeface="Times New Roman"/>
                <a:cs typeface="Times New Roman"/>
                <a:sym typeface="Times New Roman"/>
              </a:rPr>
              <a:t> </a:t>
            </a:r>
            <a:r>
              <a:rPr lang="en-US" sz="2325">
                <a:solidFill>
                  <a:srgbClr val="000000"/>
                </a:solidFill>
                <a:latin typeface="Times New Roman"/>
                <a:ea typeface="Times New Roman"/>
                <a:cs typeface="Times New Roman"/>
                <a:sym typeface="Times New Roman"/>
              </a:rPr>
              <a:t>Definition: Logistic Regression is a statistical model that is primarily used for binary classification tasks. It models the probability of a binary outcome based on one or more predictor variables.</a:t>
            </a:r>
          </a:p>
          <a:p>
            <a:pPr algn="l">
              <a:lnSpc>
                <a:spcPts val="3256"/>
              </a:lnSpc>
            </a:pPr>
            <a:r>
              <a:rPr lang="en-US" sz="2325">
                <a:solidFill>
                  <a:srgbClr val="000000"/>
                </a:solidFill>
                <a:latin typeface="Times New Roman"/>
                <a:ea typeface="Times New Roman"/>
                <a:cs typeface="Times New Roman"/>
                <a:sym typeface="Times New Roman"/>
              </a:rPr>
              <a:t>Key Features:</a:t>
            </a:r>
          </a:p>
          <a:p>
            <a:pPr algn="l" marL="502175" indent="-251087" lvl="1">
              <a:lnSpc>
                <a:spcPts val="3256"/>
              </a:lnSpc>
              <a:buFont typeface="Arial"/>
              <a:buChar char="•"/>
            </a:pPr>
            <a:r>
              <a:rPr lang="en-US" sz="2325">
                <a:solidFill>
                  <a:srgbClr val="000000"/>
                </a:solidFill>
                <a:latin typeface="Times New Roman"/>
                <a:ea typeface="Times New Roman"/>
                <a:cs typeface="Times New Roman"/>
                <a:sym typeface="Times New Roman"/>
              </a:rPr>
              <a:t> S</a:t>
            </a:r>
            <a:r>
              <a:rPr lang="en-US" sz="2325">
                <a:solidFill>
                  <a:srgbClr val="000000"/>
                </a:solidFill>
                <a:latin typeface="Times New Roman"/>
                <a:ea typeface="Times New Roman"/>
                <a:cs typeface="Times New Roman"/>
                <a:sym typeface="Times New Roman"/>
              </a:rPr>
              <a:t>implicity: Logistic Regression is easy to implement and interpret, making it ideal for both binary and multiclass classification tasks.</a:t>
            </a:r>
          </a:p>
          <a:p>
            <a:pPr algn="l" marL="502175" indent="-251087" lvl="1">
              <a:lnSpc>
                <a:spcPts val="3256"/>
              </a:lnSpc>
              <a:buFont typeface="Arial"/>
              <a:buChar char="•"/>
            </a:pPr>
            <a:r>
              <a:rPr lang="en-US" sz="2325">
                <a:solidFill>
                  <a:srgbClr val="000000"/>
                </a:solidFill>
                <a:latin typeface="Times New Roman"/>
                <a:ea typeface="Times New Roman"/>
                <a:cs typeface="Times New Roman"/>
                <a:sym typeface="Times New Roman"/>
              </a:rPr>
              <a:t> </a:t>
            </a:r>
            <a:r>
              <a:rPr lang="en-US" sz="2325">
                <a:solidFill>
                  <a:srgbClr val="000000"/>
                </a:solidFill>
                <a:latin typeface="Times New Roman"/>
                <a:ea typeface="Times New Roman"/>
                <a:cs typeface="Times New Roman"/>
                <a:sym typeface="Times New Roman"/>
              </a:rPr>
              <a:t>Probabilistic Interpretation: The output of Logistic Regression can be interpreted as the probability of a certain class.</a:t>
            </a:r>
          </a:p>
          <a:p>
            <a:pPr algn="l">
              <a:lnSpc>
                <a:spcPts val="2505"/>
              </a:lnSpc>
              <a:spcBef>
                <a:spcPct val="0"/>
              </a:spcBef>
            </a:pPr>
          </a:p>
          <a:p>
            <a:pPr algn="l">
              <a:lnSpc>
                <a:spcPts val="3340"/>
              </a:lnSpc>
              <a:spcBef>
                <a:spcPct val="0"/>
              </a:spcBef>
            </a:pPr>
          </a:p>
          <a:p>
            <a:pPr algn="l">
              <a:lnSpc>
                <a:spcPts val="388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24259" y="-272787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E8223B"/>
            </a:solidFill>
          </p:spPr>
        </p:sp>
        <p:sp>
          <p:nvSpPr>
            <p:cNvPr name="TextBox 4" id="4"/>
            <p:cNvSpPr txBox="true"/>
            <p:nvPr/>
          </p:nvSpPr>
          <p:spPr>
            <a:xfrm>
              <a:off x="127000" y="-66675"/>
              <a:ext cx="758092" cy="31934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6258005" y="-88241"/>
            <a:ext cx="15118279" cy="3185392"/>
            <a:chOff x="0" y="0"/>
            <a:chExt cx="1216146" cy="256240"/>
          </a:xfrm>
        </p:grpSpPr>
        <p:sp>
          <p:nvSpPr>
            <p:cNvPr name="Freeform 6" id="6"/>
            <p:cNvSpPr/>
            <p:nvPr/>
          </p:nvSpPr>
          <p:spPr>
            <a:xfrm flipH="false" flipV="false" rot="0">
              <a:off x="0" y="0"/>
              <a:ext cx="1216146" cy="256240"/>
            </a:xfrm>
            <a:custGeom>
              <a:avLst/>
              <a:gdLst/>
              <a:ahLst/>
              <a:cxnLst/>
              <a:rect r="r" b="b" t="t" l="l"/>
              <a:pathLst>
                <a:path h="256240" w="1216146">
                  <a:moveTo>
                    <a:pt x="203200" y="0"/>
                  </a:moveTo>
                  <a:lnTo>
                    <a:pt x="1012946" y="0"/>
                  </a:lnTo>
                  <a:lnTo>
                    <a:pt x="1216146" y="256240"/>
                  </a:lnTo>
                  <a:lnTo>
                    <a:pt x="0" y="256240"/>
                  </a:lnTo>
                  <a:lnTo>
                    <a:pt x="203200" y="0"/>
                  </a:lnTo>
                  <a:close/>
                </a:path>
              </a:pathLst>
            </a:custGeom>
            <a:solidFill>
              <a:srgbClr val="A20E20"/>
            </a:solidFill>
          </p:spPr>
        </p:sp>
        <p:sp>
          <p:nvSpPr>
            <p:cNvPr name="TextBox 7" id="7"/>
            <p:cNvSpPr txBox="true"/>
            <p:nvPr/>
          </p:nvSpPr>
          <p:spPr>
            <a:xfrm>
              <a:off x="127000" y="-66675"/>
              <a:ext cx="962146" cy="322915"/>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301134" y="3457258"/>
            <a:ext cx="5070039" cy="5071653"/>
            <a:chOff x="0" y="0"/>
            <a:chExt cx="1335319" cy="1335744"/>
          </a:xfrm>
        </p:grpSpPr>
        <p:sp>
          <p:nvSpPr>
            <p:cNvPr name="Freeform 9" id="9"/>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name="TextBox 10" id="10"/>
            <p:cNvSpPr txBox="true"/>
            <p:nvPr/>
          </p:nvSpPr>
          <p:spPr>
            <a:xfrm>
              <a:off x="0" y="-66675"/>
              <a:ext cx="1335319" cy="1402419"/>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1057662" y="720976"/>
            <a:ext cx="6211801" cy="1447800"/>
          </a:xfrm>
          <a:prstGeom prst="rect">
            <a:avLst/>
          </a:prstGeom>
        </p:spPr>
        <p:txBody>
          <a:bodyPr anchor="t" rtlCol="false" tIns="0" lIns="0" bIns="0" rIns="0">
            <a:spAutoFit/>
          </a:bodyPr>
          <a:lstStyle/>
          <a:p>
            <a:pPr algn="l">
              <a:lnSpc>
                <a:spcPts val="10199"/>
              </a:lnSpc>
            </a:pPr>
            <a:r>
              <a:rPr lang="en-US" b="true" sz="8499" i="true">
                <a:solidFill>
                  <a:srgbClr val="FFFFFF"/>
                </a:solidFill>
                <a:latin typeface="Times New Roman Bold Italics"/>
                <a:ea typeface="Times New Roman Bold Italics"/>
                <a:cs typeface="Times New Roman Bold Italics"/>
                <a:sym typeface="Times New Roman Bold Italics"/>
              </a:rPr>
              <a:t>Metrics</a:t>
            </a:r>
          </a:p>
        </p:txBody>
      </p:sp>
      <p:grpSp>
        <p:nvGrpSpPr>
          <p:cNvPr name="Group 12" id="12"/>
          <p:cNvGrpSpPr/>
          <p:nvPr/>
        </p:nvGrpSpPr>
        <p:grpSpPr>
          <a:xfrm rot="0">
            <a:off x="1473410" y="4003584"/>
            <a:ext cx="4656601" cy="2714083"/>
            <a:chOff x="0" y="0"/>
            <a:chExt cx="6208801" cy="3618777"/>
          </a:xfrm>
        </p:grpSpPr>
        <p:sp>
          <p:nvSpPr>
            <p:cNvPr name="TextBox 13" id="13"/>
            <p:cNvSpPr txBox="true"/>
            <p:nvPr/>
          </p:nvSpPr>
          <p:spPr>
            <a:xfrm rot="0">
              <a:off x="0" y="-66675"/>
              <a:ext cx="6208801" cy="752475"/>
            </a:xfrm>
            <a:prstGeom prst="rect">
              <a:avLst/>
            </a:prstGeom>
          </p:spPr>
          <p:txBody>
            <a:bodyPr anchor="t" rtlCol="false" tIns="0" lIns="0" bIns="0" rIns="0">
              <a:spAutoFit/>
            </a:bodyPr>
            <a:lstStyle/>
            <a:p>
              <a:pPr algn="ctr" marL="0" indent="0" lvl="0">
                <a:lnSpc>
                  <a:spcPts val="4079"/>
                </a:lnSpc>
                <a:spcBef>
                  <a:spcPct val="0"/>
                </a:spcBef>
              </a:pPr>
              <a:r>
                <a:rPr lang="en-US" b="true" sz="3399">
                  <a:solidFill>
                    <a:srgbClr val="2A2E3A"/>
                  </a:solidFill>
                  <a:latin typeface="Times New Roman Bold"/>
                  <a:ea typeface="Times New Roman Bold"/>
                  <a:cs typeface="Times New Roman Bold"/>
                  <a:sym typeface="Times New Roman Bold"/>
                </a:rPr>
                <a:t>SVM</a:t>
              </a:r>
            </a:p>
          </p:txBody>
        </p:sp>
        <p:sp>
          <p:nvSpPr>
            <p:cNvPr name="TextBox 14" id="14"/>
            <p:cNvSpPr txBox="true"/>
            <p:nvPr/>
          </p:nvSpPr>
          <p:spPr>
            <a:xfrm rot="0">
              <a:off x="0" y="810807"/>
              <a:ext cx="6208801" cy="280797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2A2E3A"/>
                  </a:solidFill>
                  <a:latin typeface="Times New Roman"/>
                  <a:ea typeface="Times New Roman"/>
                  <a:cs typeface="Times New Roman"/>
                  <a:sym typeface="Times New Roman"/>
                </a:rPr>
                <a:t>Mean Average Precision: 0.7752727847507274</a:t>
              </a:r>
            </a:p>
            <a:p>
              <a:pPr algn="l" marL="518160" indent="-259080" lvl="1">
                <a:lnSpc>
                  <a:spcPts val="3359"/>
                </a:lnSpc>
                <a:buFont typeface="Arial"/>
                <a:buChar char="•"/>
              </a:pPr>
              <a:r>
                <a:rPr lang="en-US" sz="2400">
                  <a:solidFill>
                    <a:srgbClr val="2A2E3A"/>
                  </a:solidFill>
                  <a:latin typeface="Times New Roman"/>
                  <a:ea typeface="Times New Roman"/>
                  <a:cs typeface="Times New Roman"/>
                  <a:sym typeface="Times New Roman"/>
                </a:rPr>
                <a:t>Recall: 0.7485769264876706</a:t>
              </a:r>
            </a:p>
            <a:p>
              <a:pPr algn="l" marL="518160" indent="-259080" lvl="1">
                <a:lnSpc>
                  <a:spcPts val="3359"/>
                </a:lnSpc>
                <a:buFont typeface="Arial"/>
                <a:buChar char="•"/>
              </a:pPr>
              <a:r>
                <a:rPr lang="en-US" sz="2400">
                  <a:solidFill>
                    <a:srgbClr val="2A2E3A"/>
                  </a:solidFill>
                  <a:latin typeface="Times New Roman"/>
                  <a:ea typeface="Times New Roman"/>
                  <a:cs typeface="Times New Roman"/>
                  <a:sym typeface="Times New Roman"/>
                </a:rPr>
                <a:t>MAP: 0.792381680933852</a:t>
              </a:r>
            </a:p>
            <a:p>
              <a:pPr algn="l">
                <a:lnSpc>
                  <a:spcPts val="3359"/>
                </a:lnSpc>
              </a:pPr>
            </a:p>
          </p:txBody>
        </p:sp>
      </p:grpSp>
      <p:grpSp>
        <p:nvGrpSpPr>
          <p:cNvPr name="Group 15" id="15"/>
          <p:cNvGrpSpPr/>
          <p:nvPr/>
        </p:nvGrpSpPr>
        <p:grpSpPr>
          <a:xfrm rot="0">
            <a:off x="11626693" y="3457258"/>
            <a:ext cx="5070039" cy="5071653"/>
            <a:chOff x="0" y="0"/>
            <a:chExt cx="1335319" cy="1335744"/>
          </a:xfrm>
        </p:grpSpPr>
        <p:sp>
          <p:nvSpPr>
            <p:cNvPr name="Freeform 16" id="16"/>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name="TextBox 17" id="17"/>
            <p:cNvSpPr txBox="true"/>
            <p:nvPr/>
          </p:nvSpPr>
          <p:spPr>
            <a:xfrm>
              <a:off x="0" y="-66675"/>
              <a:ext cx="1335319" cy="1402419"/>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11856375" y="4003584"/>
            <a:ext cx="4656601" cy="3552283"/>
            <a:chOff x="0" y="0"/>
            <a:chExt cx="6208801" cy="4736377"/>
          </a:xfrm>
        </p:grpSpPr>
        <p:sp>
          <p:nvSpPr>
            <p:cNvPr name="TextBox 19" id="19"/>
            <p:cNvSpPr txBox="true"/>
            <p:nvPr/>
          </p:nvSpPr>
          <p:spPr>
            <a:xfrm rot="0">
              <a:off x="0" y="-66675"/>
              <a:ext cx="6208801" cy="752475"/>
            </a:xfrm>
            <a:prstGeom prst="rect">
              <a:avLst/>
            </a:prstGeom>
          </p:spPr>
          <p:txBody>
            <a:bodyPr anchor="t" rtlCol="false" tIns="0" lIns="0" bIns="0" rIns="0">
              <a:spAutoFit/>
            </a:bodyPr>
            <a:lstStyle/>
            <a:p>
              <a:pPr algn="ctr" marL="0" indent="0" lvl="0">
                <a:lnSpc>
                  <a:spcPts val="4079"/>
                </a:lnSpc>
                <a:spcBef>
                  <a:spcPct val="0"/>
                </a:spcBef>
              </a:pPr>
              <a:r>
                <a:rPr lang="en-US" b="true" sz="3399">
                  <a:solidFill>
                    <a:srgbClr val="2A2E3A"/>
                  </a:solidFill>
                  <a:latin typeface="Times New Roman Bold"/>
                  <a:ea typeface="Times New Roman Bold"/>
                  <a:cs typeface="Times New Roman Bold"/>
                  <a:sym typeface="Times New Roman Bold"/>
                </a:rPr>
                <a:t>Logistic Regression</a:t>
              </a:r>
            </a:p>
          </p:txBody>
        </p:sp>
        <p:sp>
          <p:nvSpPr>
            <p:cNvPr name="TextBox 20" id="20"/>
            <p:cNvSpPr txBox="true"/>
            <p:nvPr/>
          </p:nvSpPr>
          <p:spPr>
            <a:xfrm rot="0">
              <a:off x="0" y="810807"/>
              <a:ext cx="6208801" cy="392557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2A2E3A"/>
                  </a:solidFill>
                  <a:latin typeface="Times New Roman"/>
                  <a:ea typeface="Times New Roman"/>
                  <a:cs typeface="Times New Roman"/>
                  <a:sym typeface="Times New Roman"/>
                </a:rPr>
                <a:t>Mean Average Precision: 0.7791010806490843</a:t>
              </a:r>
            </a:p>
            <a:p>
              <a:pPr algn="l" marL="518160" indent="-259080" lvl="1">
                <a:lnSpc>
                  <a:spcPts val="3359"/>
                </a:lnSpc>
                <a:buFont typeface="Arial"/>
                <a:buChar char="•"/>
              </a:pPr>
              <a:r>
                <a:rPr lang="en-US" sz="2400">
                  <a:solidFill>
                    <a:srgbClr val="2A2E3A"/>
                  </a:solidFill>
                  <a:latin typeface="Times New Roman"/>
                  <a:ea typeface="Times New Roman"/>
                  <a:cs typeface="Times New Roman"/>
                  <a:sym typeface="Times New Roman"/>
                </a:rPr>
                <a:t>Logistic Regression Recall: 0.7507633131222178</a:t>
              </a:r>
            </a:p>
            <a:p>
              <a:pPr algn="l" marL="518160" indent="-259080" lvl="1">
                <a:lnSpc>
                  <a:spcPts val="3359"/>
                </a:lnSpc>
                <a:buFont typeface="Arial"/>
                <a:buChar char="•"/>
              </a:pPr>
              <a:r>
                <a:rPr lang="en-US" sz="2400">
                  <a:solidFill>
                    <a:srgbClr val="2A2E3A"/>
                  </a:solidFill>
                  <a:latin typeface="Times New Roman"/>
                  <a:ea typeface="Times New Roman"/>
                  <a:cs typeface="Times New Roman"/>
                  <a:sym typeface="Times New Roman"/>
                </a:rPr>
                <a:t>Logistic Regression MAP: 0.7755651505625953</a:t>
              </a:r>
            </a:p>
            <a:p>
              <a:pPr algn="l">
                <a:lnSpc>
                  <a:spcPts val="3359"/>
                </a:lnSpc>
              </a:pPr>
            </a:p>
          </p:txBody>
        </p:sp>
      </p:grpSp>
      <p:grpSp>
        <p:nvGrpSpPr>
          <p:cNvPr name="Group 21" id="21"/>
          <p:cNvGrpSpPr/>
          <p:nvPr/>
        </p:nvGrpSpPr>
        <p:grpSpPr>
          <a:xfrm rot="0">
            <a:off x="13814230" y="9258300"/>
            <a:ext cx="5765006" cy="1028700"/>
            <a:chOff x="0" y="0"/>
            <a:chExt cx="1049690" cy="187305"/>
          </a:xfrm>
        </p:grpSpPr>
        <p:sp>
          <p:nvSpPr>
            <p:cNvPr name="Freeform 22" id="22"/>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23" id="23"/>
            <p:cNvSpPr txBox="true"/>
            <p:nvPr/>
          </p:nvSpPr>
          <p:spPr>
            <a:xfrm>
              <a:off x="127000" y="-66675"/>
              <a:ext cx="795690" cy="253980"/>
            </a:xfrm>
            <a:prstGeom prst="rect">
              <a:avLst/>
            </a:prstGeom>
          </p:spPr>
          <p:txBody>
            <a:bodyPr anchor="ctr" rtlCol="false" tIns="50800" lIns="50800" bIns="50800" rIns="50800"/>
            <a:lstStyle/>
            <a:p>
              <a:pPr algn="ctr">
                <a:lnSpc>
                  <a:spcPts val="2100"/>
                </a:lnSpc>
              </a:pPr>
            </a:p>
          </p:txBody>
        </p:sp>
      </p:grpSp>
      <p:pic>
        <p:nvPicPr>
          <p:cNvPr name="Picture 24" id="24"/>
          <p:cNvPicPr>
            <a:picLocks noChangeAspect="true"/>
          </p:cNvPicPr>
          <p:nvPr/>
        </p:nvPicPr>
        <p:blipFill>
          <a:blip r:embed="rId2"/>
          <a:stretch>
            <a:fillRect/>
          </a:stretch>
        </p:blipFill>
        <p:spPr>
          <a:xfrm rot="0">
            <a:off x="6314493" y="3882081"/>
            <a:ext cx="5368879" cy="4222008"/>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708837" cy="10287000"/>
            <a:chOff x="0" y="0"/>
            <a:chExt cx="713439" cy="2709333"/>
          </a:xfrm>
        </p:grpSpPr>
        <p:sp>
          <p:nvSpPr>
            <p:cNvPr name="Freeform 3" id="3"/>
            <p:cNvSpPr/>
            <p:nvPr/>
          </p:nvSpPr>
          <p:spPr>
            <a:xfrm flipH="false" flipV="false" rot="0">
              <a:off x="0" y="0"/>
              <a:ext cx="713439" cy="2709333"/>
            </a:xfrm>
            <a:custGeom>
              <a:avLst/>
              <a:gdLst/>
              <a:ahLst/>
              <a:cxnLst/>
              <a:rect r="r" b="b" t="t" l="l"/>
              <a:pathLst>
                <a:path h="2709333" w="713439">
                  <a:moveTo>
                    <a:pt x="0" y="0"/>
                  </a:moveTo>
                  <a:lnTo>
                    <a:pt x="713439" y="0"/>
                  </a:lnTo>
                  <a:lnTo>
                    <a:pt x="713439" y="2709333"/>
                  </a:lnTo>
                  <a:lnTo>
                    <a:pt x="0" y="2709333"/>
                  </a:lnTo>
                  <a:close/>
                </a:path>
              </a:pathLst>
            </a:custGeom>
            <a:solidFill>
              <a:srgbClr val="E8223B"/>
            </a:solidFill>
          </p:spPr>
        </p:sp>
        <p:sp>
          <p:nvSpPr>
            <p:cNvPr name="TextBox 4" id="4"/>
            <p:cNvSpPr txBox="true"/>
            <p:nvPr/>
          </p:nvSpPr>
          <p:spPr>
            <a:xfrm>
              <a:off x="0" y="-28575"/>
              <a:ext cx="713439" cy="2737908"/>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53920" y="250333"/>
            <a:ext cx="2789295" cy="723900"/>
          </a:xfrm>
          <a:prstGeom prst="rect">
            <a:avLst/>
          </a:prstGeom>
        </p:spPr>
        <p:txBody>
          <a:bodyPr anchor="t" rtlCol="false" tIns="0" lIns="0" bIns="0" rIns="0">
            <a:spAutoFit/>
          </a:bodyPr>
          <a:lstStyle/>
          <a:p>
            <a:pPr algn="l">
              <a:lnSpc>
                <a:spcPts val="5040"/>
              </a:lnSpc>
            </a:pPr>
            <a:r>
              <a:rPr lang="en-US" b="true" sz="4200" i="true">
                <a:solidFill>
                  <a:srgbClr val="FFFFFF"/>
                </a:solidFill>
                <a:latin typeface="Times New Roman Bold Italics"/>
                <a:ea typeface="Times New Roman Bold Italics"/>
                <a:cs typeface="Times New Roman Bold Italics"/>
                <a:sym typeface="Times New Roman Bold Italics"/>
              </a:rPr>
              <a:t>Features</a:t>
            </a:r>
          </a:p>
        </p:txBody>
      </p:sp>
      <p:graphicFrame>
        <p:nvGraphicFramePr>
          <p:cNvPr name="Table 6" id="6"/>
          <p:cNvGraphicFramePr>
            <a:graphicFrameLocks noGrp="true"/>
          </p:cNvGraphicFramePr>
          <p:nvPr/>
        </p:nvGraphicFramePr>
        <p:xfrm>
          <a:off x="2943216" y="253115"/>
          <a:ext cx="14860867" cy="9780771"/>
        </p:xfrm>
        <a:graphic>
          <a:graphicData uri="http://schemas.openxmlformats.org/drawingml/2006/table">
            <a:tbl>
              <a:tblPr/>
              <a:tblGrid>
                <a:gridCol w="7739487"/>
                <a:gridCol w="7121380"/>
              </a:tblGrid>
              <a:tr h="9044319">
                <a:tc>
                  <a:txBody>
                    <a:bodyPr anchor="t" rtlCol="false"/>
                    <a:lstStyle/>
                    <a:p>
                      <a:pPr algn="ctr">
                        <a:lnSpc>
                          <a:spcPts val="3919"/>
                        </a:lnSpc>
                        <a:defRPr/>
                      </a:pPr>
                      <a:r>
                        <a:rPr lang="en-US" sz="2799" b="true">
                          <a:solidFill>
                            <a:srgbClr val="2A2E3A"/>
                          </a:solidFill>
                          <a:latin typeface="Times New Roman Bold"/>
                          <a:ea typeface="Times New Roman Bold"/>
                          <a:cs typeface="Times New Roman Bold"/>
                          <a:sym typeface="Times New Roman Bold"/>
                        </a:rPr>
                        <a:t>lg = LogisticRegression(C=0.1)</a:t>
                      </a:r>
                      <a:endParaRPr lang="en-US" sz="1100"/>
                    </a:p>
                    <a:p>
                      <a:pPr algn="ctr">
                        <a:lnSpc>
                          <a:spcPts val="3919"/>
                        </a:lnSpc>
                      </a:pPr>
                      <a:r>
                        <a:rPr lang="en-US" sz="2799" b="true">
                          <a:solidFill>
                            <a:srgbClr val="2A2E3A"/>
                          </a:solidFill>
                          <a:latin typeface="Times New Roman Bold"/>
                          <a:ea typeface="Times New Roman Bold"/>
                          <a:cs typeface="Times New Roman Bold"/>
                          <a:sym typeface="Times New Roman Bold"/>
                        </a:rPr>
                        <a:t>lg.fit(pca_train, ytrain). </a:t>
                      </a:r>
                    </a:p>
                    <a:p>
                      <a:pPr algn="ctr">
                        <a:lnSpc>
                          <a:spcPts val="2940"/>
                        </a:lnSpc>
                      </a:pPr>
                    </a:p>
                    <a:p>
                      <a:pPr algn="l" marL="604519" indent="-302260" lvl="1">
                        <a:lnSpc>
                          <a:spcPts val="3919"/>
                        </a:lnSpc>
                        <a:buFont typeface="Arial"/>
                        <a:buChar char="•"/>
                      </a:pPr>
                      <a:r>
                        <a:rPr lang="en-US" sz="2799">
                          <a:solidFill>
                            <a:srgbClr val="2A2E3A"/>
                          </a:solidFill>
                          <a:latin typeface="Times New Roman"/>
                          <a:ea typeface="Times New Roman"/>
                          <a:cs typeface="Times New Roman"/>
                          <a:sym typeface="Times New Roman"/>
                        </a:rPr>
                        <a:t>The default penalty in LogisticRegression is L2 regularization.</a:t>
                      </a:r>
                    </a:p>
                    <a:p>
                      <a:pPr algn="l" marL="604519" indent="-302260" lvl="1">
                        <a:lnSpc>
                          <a:spcPts val="3919"/>
                        </a:lnSpc>
                        <a:buFont typeface="Arial"/>
                        <a:buChar char="•"/>
                      </a:pPr>
                      <a:r>
                        <a:rPr lang="en-US" sz="2799">
                          <a:solidFill>
                            <a:srgbClr val="2A2E3A"/>
                          </a:solidFill>
                          <a:latin typeface="Times New Roman"/>
                          <a:ea typeface="Times New Roman"/>
                          <a:cs typeface="Times New Roman"/>
                          <a:sym typeface="Times New Roman"/>
                        </a:rPr>
                        <a:t>L2 regularization penalizes large coefficients by adding a term to the loss function that is proportional to the sum of the squared coefficients.</a:t>
                      </a:r>
                    </a:p>
                    <a:p>
                      <a:pPr algn="l" marL="604519" indent="-302260" lvl="1">
                        <a:lnSpc>
                          <a:spcPts val="3919"/>
                        </a:lnSpc>
                        <a:buFont typeface="Arial"/>
                        <a:buChar char="•"/>
                      </a:pPr>
                      <a:r>
                        <a:rPr lang="en-US" sz="2799">
                          <a:solidFill>
                            <a:srgbClr val="2A2E3A"/>
                          </a:solidFill>
                          <a:latin typeface="Times New Roman"/>
                          <a:ea typeface="Times New Roman"/>
                          <a:cs typeface="Times New Roman"/>
                          <a:sym typeface="Times New Roman"/>
                        </a:rPr>
                        <a:t>Logistic Regression with L2 regularization assigns weights to features and includes a penalty proportional to the square of the weights to prevent overfitting, which helps the model generalize better and perform well on unseen data by discouraging excessively large coefficients.</a:t>
                      </a:r>
                    </a:p>
                  </a:txBody>
                  <a:tcPr marL="190500" marR="190500" marT="190500" marB="190500" anchor="ctr">
                    <a:lnL cmpd="sng" algn="ctr" cap="flat" w="19050">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19050">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3920"/>
                        </a:lnSpc>
                        <a:defRPr/>
                      </a:pPr>
                      <a:endParaRPr lang="en-US" sz="1100"/>
                    </a:p>
                    <a:p>
                      <a:pPr algn="ctr">
                        <a:lnSpc>
                          <a:spcPts val="3920"/>
                        </a:lnSpc>
                      </a:pPr>
                      <a:r>
                        <a:rPr lang="en-US" sz="2800" b="true">
                          <a:solidFill>
                            <a:srgbClr val="2A2E3A"/>
                          </a:solidFill>
                          <a:latin typeface="Times New Roman Bold"/>
                          <a:ea typeface="Times New Roman Bold"/>
                          <a:cs typeface="Times New Roman Bold"/>
                          <a:sym typeface="Times New Roman Bold"/>
                        </a:rPr>
                        <a:t>SVC()</a:t>
                      </a:r>
                    </a:p>
                    <a:p>
                      <a:pPr algn="ctr">
                        <a:lnSpc>
                          <a:spcPts val="3920"/>
                        </a:lnSpc>
                      </a:pPr>
                    </a:p>
                    <a:p>
                      <a:pPr algn="l" marL="604521" indent="-302261" lvl="1">
                        <a:lnSpc>
                          <a:spcPts val="3920"/>
                        </a:lnSpc>
                        <a:buFont typeface="Arial"/>
                        <a:buChar char="•"/>
                      </a:pPr>
                      <a:r>
                        <a:rPr lang="en-US" sz="2800">
                          <a:solidFill>
                            <a:srgbClr val="2A2E3A"/>
                          </a:solidFill>
                          <a:latin typeface="Times New Roman"/>
                          <a:ea typeface="Times New Roman"/>
                          <a:cs typeface="Times New Roman"/>
                          <a:sym typeface="Times New Roman"/>
                        </a:rPr>
                        <a:t>Probability Estimates: Not included in the base SVM model (only used in the first version with probability=True).</a:t>
                      </a:r>
                    </a:p>
                    <a:p>
                      <a:pPr algn="l" marL="604521" indent="-302261" lvl="1">
                        <a:lnSpc>
                          <a:spcPts val="3920"/>
                        </a:lnSpc>
                        <a:buFont typeface="Arial"/>
                        <a:buChar char="•"/>
                      </a:pPr>
                      <a:r>
                        <a:rPr lang="en-US" sz="2800">
                          <a:solidFill>
                            <a:srgbClr val="2A2E3A"/>
                          </a:solidFill>
                          <a:latin typeface="Times New Roman"/>
                          <a:ea typeface="Times New Roman"/>
                          <a:cs typeface="Times New Roman"/>
                          <a:sym typeface="Times New Roman"/>
                        </a:rPr>
                        <a:t>Kernel: Default is a radial basis function (RBF) kernel.</a:t>
                      </a:r>
                    </a:p>
                    <a:p>
                      <a:pPr algn="l" marL="604521" indent="-302261" lvl="1">
                        <a:lnSpc>
                          <a:spcPts val="3920"/>
                        </a:lnSpc>
                        <a:buFont typeface="Arial"/>
                        <a:buChar char="•"/>
                      </a:pPr>
                      <a:r>
                        <a:rPr lang="en-US" sz="2800">
                          <a:solidFill>
                            <a:srgbClr val="2A2E3A"/>
                          </a:solidFill>
                          <a:latin typeface="Times New Roman"/>
                          <a:ea typeface="Times New Roman"/>
                          <a:cs typeface="Times New Roman"/>
                          <a:sym typeface="Times New Roman"/>
                        </a:rPr>
                        <a:t>Hyperparameters:</a:t>
                      </a:r>
                    </a:p>
                    <a:p>
                      <a:pPr algn="l">
                        <a:lnSpc>
                          <a:spcPts val="3920"/>
                        </a:lnSpc>
                      </a:pPr>
                      <a:r>
                        <a:rPr lang="en-US" sz="2800">
                          <a:solidFill>
                            <a:srgbClr val="2A2E3A"/>
                          </a:solidFill>
                          <a:latin typeface="Times New Roman"/>
                          <a:ea typeface="Times New Roman"/>
                          <a:cs typeface="Times New Roman"/>
                          <a:sym typeface="Times New Roman"/>
                        </a:rPr>
                        <a:t>             </a:t>
                      </a:r>
                      <a:r>
                        <a:rPr lang="en-US" sz="2800">
                          <a:solidFill>
                            <a:srgbClr val="2A2E3A"/>
                          </a:solidFill>
                          <a:latin typeface="Times New Roman"/>
                          <a:ea typeface="Times New Roman"/>
                          <a:cs typeface="Times New Roman"/>
                          <a:sym typeface="Times New Roman"/>
                        </a:rPr>
                        <a:t>C: Regularization parameter. Default is 1.0.</a:t>
                      </a:r>
                    </a:p>
                    <a:p>
                      <a:pPr algn="l">
                        <a:lnSpc>
                          <a:spcPts val="3920"/>
                        </a:lnSpc>
                      </a:pPr>
                    </a:p>
                    <a:p>
                      <a:pPr algn="l">
                        <a:lnSpc>
                          <a:spcPts val="3920"/>
                        </a:lnSpc>
                      </a:pPr>
                    </a:p>
                    <a:p>
                      <a:pPr algn="ctr">
                        <a:lnSpc>
                          <a:spcPts val="3920"/>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19050">
                      <a:solidFill>
                        <a:srgbClr val="2A2E3A"/>
                      </a:solidFill>
                      <a:prstDash val="solid"/>
                      <a:round/>
                      <a:headEnd type="none" w="med" len="med"/>
                      <a:tailEnd type="none" w="med" len="med"/>
                    </a:lnR>
                    <a:lnT cmpd="sng" algn="ctr" cap="flat" w="19050">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6479889" cy="10287000"/>
            <a:chOff x="0" y="0"/>
            <a:chExt cx="1706637" cy="2709333"/>
          </a:xfrm>
        </p:grpSpPr>
        <p:sp>
          <p:nvSpPr>
            <p:cNvPr name="Freeform 3" id="3"/>
            <p:cNvSpPr/>
            <p:nvPr/>
          </p:nvSpPr>
          <p:spPr>
            <a:xfrm flipH="false" flipV="false" rot="0">
              <a:off x="0" y="0"/>
              <a:ext cx="1706637" cy="2709333"/>
            </a:xfrm>
            <a:custGeom>
              <a:avLst/>
              <a:gdLst/>
              <a:ahLst/>
              <a:cxnLst/>
              <a:rect r="r" b="b" t="t" l="l"/>
              <a:pathLst>
                <a:path h="2709333" w="1706637">
                  <a:moveTo>
                    <a:pt x="0" y="0"/>
                  </a:moveTo>
                  <a:lnTo>
                    <a:pt x="1706637" y="0"/>
                  </a:lnTo>
                  <a:lnTo>
                    <a:pt x="1706637" y="2709333"/>
                  </a:lnTo>
                  <a:lnTo>
                    <a:pt x="0" y="2709333"/>
                  </a:lnTo>
                  <a:close/>
                </a:path>
              </a:pathLst>
            </a:custGeom>
            <a:solidFill>
              <a:srgbClr val="E8223B"/>
            </a:solidFill>
          </p:spPr>
        </p:sp>
        <p:sp>
          <p:nvSpPr>
            <p:cNvPr name="TextBox 4" id="4"/>
            <p:cNvSpPr txBox="true"/>
            <p:nvPr/>
          </p:nvSpPr>
          <p:spPr>
            <a:xfrm>
              <a:off x="0" y="-28575"/>
              <a:ext cx="1706637" cy="2737908"/>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564777" y="904875"/>
            <a:ext cx="5350335" cy="2867025"/>
          </a:xfrm>
          <a:prstGeom prst="rect">
            <a:avLst/>
          </a:prstGeom>
        </p:spPr>
        <p:txBody>
          <a:bodyPr anchor="t" rtlCol="false" tIns="0" lIns="0" bIns="0" rIns="0">
            <a:spAutoFit/>
          </a:bodyPr>
          <a:lstStyle/>
          <a:p>
            <a:pPr algn="l">
              <a:lnSpc>
                <a:spcPts val="7200"/>
              </a:lnSpc>
            </a:pPr>
            <a:r>
              <a:rPr lang="en-US" b="true" sz="6000" i="true">
                <a:solidFill>
                  <a:srgbClr val="FFFFFF"/>
                </a:solidFill>
                <a:latin typeface="Times New Roman Bold Italics"/>
                <a:ea typeface="Times New Roman Bold Italics"/>
                <a:cs typeface="Times New Roman Bold Italics"/>
                <a:sym typeface="Times New Roman Bold Italics"/>
              </a:rPr>
              <a:t>PCA in SVM and Logistic Regression</a:t>
            </a:r>
          </a:p>
        </p:txBody>
      </p:sp>
      <p:sp>
        <p:nvSpPr>
          <p:cNvPr name="TextBox 6" id="6"/>
          <p:cNvSpPr txBox="true"/>
          <p:nvPr/>
        </p:nvSpPr>
        <p:spPr>
          <a:xfrm rot="0">
            <a:off x="6782015" y="470928"/>
            <a:ext cx="10754362" cy="9020987"/>
          </a:xfrm>
          <a:prstGeom prst="rect">
            <a:avLst/>
          </a:prstGeom>
        </p:spPr>
        <p:txBody>
          <a:bodyPr anchor="t" rtlCol="false" tIns="0" lIns="0" bIns="0" rIns="0">
            <a:spAutoFit/>
          </a:bodyPr>
          <a:lstStyle/>
          <a:p>
            <a:pPr algn="ctr">
              <a:lnSpc>
                <a:spcPts val="1984"/>
              </a:lnSpc>
            </a:pPr>
          </a:p>
          <a:p>
            <a:pPr algn="l">
              <a:lnSpc>
                <a:spcPts val="3175"/>
              </a:lnSpc>
            </a:pPr>
          </a:p>
          <a:p>
            <a:pPr algn="l">
              <a:lnSpc>
                <a:spcPts val="3175"/>
              </a:lnSpc>
            </a:pPr>
            <a:r>
              <a:rPr lang="en-US" sz="2268">
                <a:solidFill>
                  <a:srgbClr val="000000"/>
                </a:solidFill>
                <a:latin typeface="Open Sauce"/>
                <a:ea typeface="Open Sauce"/>
                <a:cs typeface="Open Sauce"/>
                <a:sym typeface="Open Sauce"/>
              </a:rPr>
              <a:t>Dimensionality Reduction: PCA transforms high-dimensional data into a lower-dimensional space, retaining 98% of the variance (`PCA(0.98)`).</a:t>
            </a:r>
          </a:p>
          <a:p>
            <a:pPr algn="l">
              <a:lnSpc>
                <a:spcPts val="3175"/>
              </a:lnSpc>
            </a:pPr>
            <a:r>
              <a:rPr lang="en-US" sz="2268">
                <a:solidFill>
                  <a:srgbClr val="000000"/>
                </a:solidFill>
                <a:latin typeface="Open Sauce"/>
                <a:ea typeface="Open Sauce"/>
                <a:cs typeface="Open Sauce"/>
                <a:sym typeface="Open Sauce"/>
              </a:rPr>
              <a:t>  </a:t>
            </a:r>
          </a:p>
          <a:p>
            <a:pPr algn="l">
              <a:lnSpc>
                <a:spcPts val="3175"/>
              </a:lnSpc>
            </a:pPr>
            <a:r>
              <a:rPr lang="en-US" sz="2268">
                <a:solidFill>
                  <a:srgbClr val="000000"/>
                </a:solidFill>
                <a:latin typeface="Open Sauce"/>
                <a:ea typeface="Open Sauce"/>
                <a:cs typeface="Open Sauce"/>
                <a:sym typeface="Open Sauce"/>
              </a:rPr>
              <a:t>Application: Both SVM and Logistic Regression are trained and tested on the PCA-transformed data (`pca_train` and `pca_test`).</a:t>
            </a:r>
          </a:p>
          <a:p>
            <a:pPr algn="l">
              <a:lnSpc>
                <a:spcPts val="3175"/>
              </a:lnSpc>
            </a:pPr>
          </a:p>
          <a:p>
            <a:pPr algn="l">
              <a:lnSpc>
                <a:spcPts val="3175"/>
              </a:lnSpc>
            </a:pPr>
            <a:r>
              <a:rPr lang="en-US" sz="2268">
                <a:solidFill>
                  <a:srgbClr val="000000"/>
                </a:solidFill>
                <a:latin typeface="Open Sauce"/>
                <a:ea typeface="Open Sauce"/>
                <a:cs typeface="Open Sauce"/>
                <a:sym typeface="Open Sauce"/>
              </a:rPr>
              <a:t>Benefits:</a:t>
            </a:r>
          </a:p>
          <a:p>
            <a:pPr algn="l" marL="489741" indent="-244870" lvl="1">
              <a:lnSpc>
                <a:spcPts val="3175"/>
              </a:lnSpc>
              <a:buFont typeface="Arial"/>
              <a:buChar char="•"/>
            </a:pPr>
            <a:r>
              <a:rPr lang="en-US" sz="2268">
                <a:solidFill>
                  <a:srgbClr val="000000"/>
                </a:solidFill>
                <a:latin typeface="Open Sauce"/>
                <a:ea typeface="Open Sauce"/>
                <a:cs typeface="Open Sauce"/>
                <a:sym typeface="Open Sauce"/>
              </a:rPr>
              <a:t>  Simplifies the dataset, reducing computational complexity.</a:t>
            </a:r>
          </a:p>
          <a:p>
            <a:pPr algn="l" marL="489741" indent="-244870" lvl="1">
              <a:lnSpc>
                <a:spcPts val="3175"/>
              </a:lnSpc>
              <a:buFont typeface="Arial"/>
              <a:buChar char="•"/>
            </a:pPr>
            <a:r>
              <a:rPr lang="en-US" sz="2268">
                <a:solidFill>
                  <a:srgbClr val="000000"/>
                </a:solidFill>
                <a:latin typeface="Open Sauce"/>
                <a:ea typeface="Open Sauce"/>
                <a:cs typeface="Open Sauce"/>
                <a:sym typeface="Open Sauce"/>
              </a:rPr>
              <a:t>  Helps prevent overfitting by focusing on the most significant features.</a:t>
            </a:r>
          </a:p>
          <a:p>
            <a:pPr algn="l" marL="489741" indent="-244870" lvl="1">
              <a:lnSpc>
                <a:spcPts val="3175"/>
              </a:lnSpc>
              <a:buFont typeface="Arial"/>
              <a:buChar char="•"/>
            </a:pPr>
            <a:r>
              <a:rPr lang="en-US" sz="2268">
                <a:solidFill>
                  <a:srgbClr val="000000"/>
                </a:solidFill>
                <a:latin typeface="Open Sauce"/>
                <a:ea typeface="Open Sauce"/>
                <a:cs typeface="Open Sauce"/>
                <a:sym typeface="Open Sauce"/>
              </a:rPr>
              <a:t>  Improves model efficiency and generalization.</a:t>
            </a:r>
          </a:p>
          <a:p>
            <a:pPr algn="l">
              <a:lnSpc>
                <a:spcPts val="3175"/>
              </a:lnSpc>
            </a:pPr>
            <a:r>
              <a:rPr lang="en-US" sz="2268">
                <a:solidFill>
                  <a:srgbClr val="000000"/>
                </a:solidFill>
                <a:latin typeface="Open Sauce"/>
                <a:ea typeface="Open Sauce"/>
                <a:cs typeface="Open Sauce"/>
                <a:sym typeface="Open Sauce"/>
              </a:rPr>
              <a:t>SVM:</a:t>
            </a:r>
          </a:p>
          <a:p>
            <a:pPr algn="l" marL="489741" indent="-244870" lvl="1">
              <a:lnSpc>
                <a:spcPts val="3175"/>
              </a:lnSpc>
              <a:buFont typeface="Arial"/>
              <a:buChar char="•"/>
            </a:pPr>
            <a:r>
              <a:rPr lang="en-US" sz="2268">
                <a:solidFill>
                  <a:srgbClr val="000000"/>
                </a:solidFill>
                <a:latin typeface="Open Sauce"/>
                <a:ea typeface="Open Sauce"/>
                <a:cs typeface="Open Sauce"/>
                <a:sym typeface="Open Sauce"/>
              </a:rPr>
              <a:t>sv.fit(pca_train, ytrain)</a:t>
            </a:r>
          </a:p>
          <a:p>
            <a:pPr algn="l">
              <a:lnSpc>
                <a:spcPts val="3175"/>
              </a:lnSpc>
            </a:pPr>
          </a:p>
          <a:p>
            <a:pPr algn="l">
              <a:lnSpc>
                <a:spcPts val="3175"/>
              </a:lnSpc>
            </a:pPr>
            <a:r>
              <a:rPr lang="en-US" sz="2268">
                <a:solidFill>
                  <a:srgbClr val="000000"/>
                </a:solidFill>
                <a:latin typeface="Open Sauce"/>
                <a:ea typeface="Open Sauce"/>
                <a:cs typeface="Open Sauce"/>
                <a:sym typeface="Open Sauce"/>
              </a:rPr>
              <a:t>Logistic Regression: </a:t>
            </a:r>
          </a:p>
          <a:p>
            <a:pPr algn="l" marL="489741" indent="-244870" lvl="1">
              <a:lnSpc>
                <a:spcPts val="3175"/>
              </a:lnSpc>
              <a:buFont typeface="Arial"/>
              <a:buChar char="•"/>
            </a:pPr>
            <a:r>
              <a:rPr lang="en-US" sz="2268">
                <a:solidFill>
                  <a:srgbClr val="000000"/>
                </a:solidFill>
                <a:latin typeface="Open Sauce"/>
                <a:ea typeface="Open Sauce"/>
                <a:cs typeface="Open Sauce"/>
                <a:sym typeface="Open Sauce"/>
              </a:rPr>
              <a:t>lg.fit(pca_train, ytrain)</a:t>
            </a:r>
          </a:p>
          <a:p>
            <a:pPr algn="l">
              <a:lnSpc>
                <a:spcPts val="3175"/>
              </a:lnSpc>
            </a:pPr>
          </a:p>
          <a:p>
            <a:pPr algn="l">
              <a:lnSpc>
                <a:spcPts val="3175"/>
              </a:lnSpc>
            </a:pPr>
          </a:p>
          <a:p>
            <a:pPr algn="l">
              <a:lnSpc>
                <a:spcPts val="3175"/>
              </a:lnSpc>
            </a:pPr>
          </a:p>
          <a:p>
            <a:pPr algn="l">
              <a:lnSpc>
                <a:spcPts val="3175"/>
              </a:lnSpc>
            </a:pPr>
          </a:p>
          <a:p>
            <a:pPr algn="l">
              <a:lnSpc>
                <a:spcPts val="3175"/>
              </a:lnSpc>
            </a:pPr>
          </a:p>
          <a:p>
            <a:pPr algn="l">
              <a:lnSpc>
                <a:spcPts val="3175"/>
              </a:lnSpc>
            </a:pP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277942" cy="10287000"/>
            <a:chOff x="0" y="0"/>
            <a:chExt cx="599952" cy="2709333"/>
          </a:xfrm>
        </p:grpSpPr>
        <p:sp>
          <p:nvSpPr>
            <p:cNvPr name="Freeform 3" id="3"/>
            <p:cNvSpPr/>
            <p:nvPr/>
          </p:nvSpPr>
          <p:spPr>
            <a:xfrm flipH="false" flipV="false" rot="0">
              <a:off x="0" y="0"/>
              <a:ext cx="599952" cy="2709333"/>
            </a:xfrm>
            <a:custGeom>
              <a:avLst/>
              <a:gdLst/>
              <a:ahLst/>
              <a:cxnLst/>
              <a:rect r="r" b="b" t="t" l="l"/>
              <a:pathLst>
                <a:path h="2709333" w="599952">
                  <a:moveTo>
                    <a:pt x="0" y="0"/>
                  </a:moveTo>
                  <a:lnTo>
                    <a:pt x="599952" y="0"/>
                  </a:lnTo>
                  <a:lnTo>
                    <a:pt x="599952" y="2709333"/>
                  </a:lnTo>
                  <a:lnTo>
                    <a:pt x="0" y="2709333"/>
                  </a:lnTo>
                  <a:close/>
                </a:path>
              </a:pathLst>
            </a:custGeom>
            <a:solidFill>
              <a:srgbClr val="E8223B"/>
            </a:solidFill>
          </p:spPr>
        </p:sp>
        <p:sp>
          <p:nvSpPr>
            <p:cNvPr name="TextBox 4" id="4"/>
            <p:cNvSpPr txBox="true"/>
            <p:nvPr/>
          </p:nvSpPr>
          <p:spPr>
            <a:xfrm>
              <a:off x="0" y="-28575"/>
              <a:ext cx="599952" cy="2737908"/>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54323" y="201948"/>
            <a:ext cx="4247238" cy="476250"/>
          </a:xfrm>
          <a:prstGeom prst="rect">
            <a:avLst/>
          </a:prstGeom>
        </p:spPr>
        <p:txBody>
          <a:bodyPr anchor="t" rtlCol="false" tIns="0" lIns="0" bIns="0" rIns="0">
            <a:spAutoFit/>
          </a:bodyPr>
          <a:lstStyle/>
          <a:p>
            <a:pPr algn="l">
              <a:lnSpc>
                <a:spcPts val="3359"/>
              </a:lnSpc>
            </a:pPr>
            <a:r>
              <a:rPr lang="en-US" b="true" sz="2799" i="true">
                <a:solidFill>
                  <a:srgbClr val="FFFFFF"/>
                </a:solidFill>
                <a:latin typeface="Times New Roman Bold Italics"/>
                <a:ea typeface="Times New Roman Bold Italics"/>
                <a:cs typeface="Times New Roman Bold Italics"/>
                <a:sym typeface="Times New Roman Bold Italics"/>
              </a:rPr>
              <a:t>Challenges </a:t>
            </a:r>
          </a:p>
        </p:txBody>
      </p:sp>
      <p:sp>
        <p:nvSpPr>
          <p:cNvPr name="TextBox 6" id="6"/>
          <p:cNvSpPr txBox="true"/>
          <p:nvPr/>
        </p:nvSpPr>
        <p:spPr>
          <a:xfrm rot="0">
            <a:off x="2613218" y="211473"/>
            <a:ext cx="15492645" cy="9802675"/>
          </a:xfrm>
          <a:prstGeom prst="rect">
            <a:avLst/>
          </a:prstGeom>
        </p:spPr>
        <p:txBody>
          <a:bodyPr anchor="t" rtlCol="false" tIns="0" lIns="0" bIns="0" rIns="0">
            <a:spAutoFit/>
          </a:bodyPr>
          <a:lstStyle/>
          <a:p>
            <a:pPr algn="ctr">
              <a:lnSpc>
                <a:spcPts val="2800"/>
              </a:lnSpc>
            </a:pPr>
          </a:p>
          <a:p>
            <a:pPr algn="l">
              <a:lnSpc>
                <a:spcPts val="2800"/>
              </a:lnSpc>
            </a:pPr>
            <a:r>
              <a:rPr lang="en-US" sz="2000" b="true">
                <a:solidFill>
                  <a:srgbClr val="000000"/>
                </a:solidFill>
                <a:latin typeface="Open Sauce Bold"/>
                <a:ea typeface="Open Sauce Bold"/>
                <a:cs typeface="Open Sauce Bold"/>
                <a:sym typeface="Open Sauce Bold"/>
              </a:rPr>
              <a:t>Dataset: Brain Tumor MRI from Kaggle (Training: 3,264 Files, Testing: 394 Files) </a:t>
            </a:r>
          </a:p>
          <a:p>
            <a:pPr algn="l">
              <a:lnSpc>
                <a:spcPts val="2800"/>
              </a:lnSpc>
            </a:pPr>
          </a:p>
          <a:p>
            <a:pPr algn="l">
              <a:lnSpc>
                <a:spcPts val="2800"/>
              </a:lnSpc>
            </a:pPr>
            <a:r>
              <a:rPr lang="en-US" sz="2000">
                <a:solidFill>
                  <a:srgbClr val="000000"/>
                </a:solidFill>
                <a:latin typeface="Open Sauce"/>
                <a:ea typeface="Open Sauce"/>
                <a:cs typeface="Open Sauce"/>
                <a:sym typeface="Open Sauce"/>
              </a:rPr>
              <a:t># Preprocessing</a:t>
            </a:r>
          </a:p>
          <a:p>
            <a:pPr algn="l">
              <a:lnSpc>
                <a:spcPts val="2800"/>
              </a:lnSpc>
            </a:pPr>
            <a:r>
              <a:rPr lang="en-US" sz="2000">
                <a:solidFill>
                  <a:srgbClr val="000000"/>
                </a:solidFill>
                <a:latin typeface="Open Sauce"/>
                <a:ea typeface="Open Sauce"/>
                <a:cs typeface="Open Sauce"/>
                <a:sym typeface="Open Sauce"/>
              </a:rPr>
              <a:t>img_flattened = cv2.resize(cv2.imread(image_path, cv2.IMREAD_GRAYSCALE), (200, 200)).flatten()</a:t>
            </a:r>
          </a:p>
          <a:p>
            <a:pPr algn="l">
              <a:lnSpc>
                <a:spcPts val="2800"/>
              </a:lnSpc>
            </a:pPr>
          </a:p>
          <a:p>
            <a:pPr algn="l">
              <a:lnSpc>
                <a:spcPts val="2800"/>
              </a:lnSpc>
            </a:pPr>
            <a:r>
              <a:rPr lang="en-US" sz="2000">
                <a:solidFill>
                  <a:srgbClr val="000000"/>
                </a:solidFill>
                <a:latin typeface="Open Sauce"/>
                <a:ea typeface="Open Sauce"/>
                <a:cs typeface="Open Sauce"/>
                <a:sym typeface="Open Sauce"/>
              </a:rPr>
              <a:t># Classification</a:t>
            </a:r>
          </a:p>
          <a:p>
            <a:pPr algn="l">
              <a:lnSpc>
                <a:spcPts val="2800"/>
              </a:lnSpc>
            </a:pPr>
            <a:r>
              <a:rPr lang="en-US" sz="2000">
                <a:solidFill>
                  <a:srgbClr val="000000"/>
                </a:solidFill>
                <a:latin typeface="Open Sauce"/>
                <a:ea typeface="Open Sauce"/>
                <a:cs typeface="Open Sauce"/>
                <a:sym typeface="Open Sauce"/>
              </a:rPr>
              <a:t>svm = SVC(kernel='linear').fit(X_train, y_train)</a:t>
            </a:r>
          </a:p>
          <a:p>
            <a:pPr algn="l">
              <a:lnSpc>
                <a:spcPts val="2800"/>
              </a:lnSpc>
            </a:pPr>
            <a:r>
              <a:rPr lang="en-US" sz="2000">
                <a:solidFill>
                  <a:srgbClr val="000000"/>
                </a:solidFill>
                <a:latin typeface="Open Sauce"/>
                <a:ea typeface="Open Sauce"/>
                <a:cs typeface="Open Sauce"/>
                <a:sym typeface="Open Sauce"/>
              </a:rPr>
              <a:t>y_pred_svm = svm.predict(X_test)</a:t>
            </a:r>
          </a:p>
          <a:p>
            <a:pPr algn="l">
              <a:lnSpc>
                <a:spcPts val="2800"/>
              </a:lnSpc>
            </a:pPr>
          </a:p>
          <a:p>
            <a:pPr algn="l">
              <a:lnSpc>
                <a:spcPts val="2800"/>
              </a:lnSpc>
            </a:pPr>
            <a:r>
              <a:rPr lang="en-US" sz="2000">
                <a:solidFill>
                  <a:srgbClr val="000000"/>
                </a:solidFill>
                <a:latin typeface="Open Sauce"/>
                <a:ea typeface="Open Sauce"/>
                <a:cs typeface="Open Sauce"/>
                <a:sym typeface="Open Sauce"/>
              </a:rPr>
              <a:t>log_reg = LogisticRegression().fit(X_train, y_train)</a:t>
            </a:r>
          </a:p>
          <a:p>
            <a:pPr algn="l">
              <a:lnSpc>
                <a:spcPts val="2800"/>
              </a:lnSpc>
            </a:pPr>
            <a:r>
              <a:rPr lang="en-US" sz="2000">
                <a:solidFill>
                  <a:srgbClr val="000000"/>
                </a:solidFill>
                <a:latin typeface="Open Sauce"/>
                <a:ea typeface="Open Sauce"/>
                <a:cs typeface="Open Sauce"/>
                <a:sym typeface="Open Sauce"/>
              </a:rPr>
              <a:t>y_pred_log_reg = log_reg.predict(X_test) </a:t>
            </a:r>
          </a:p>
          <a:p>
            <a:pPr algn="l">
              <a:lnSpc>
                <a:spcPts val="2800"/>
              </a:lnSpc>
            </a:pPr>
          </a:p>
          <a:p>
            <a:pPr algn="l">
              <a:lnSpc>
                <a:spcPts val="2800"/>
              </a:lnSpc>
            </a:pPr>
            <a:r>
              <a:rPr lang="en-US" sz="2000" b="true">
                <a:solidFill>
                  <a:srgbClr val="000000"/>
                </a:solidFill>
                <a:latin typeface="Open Sauce Bold"/>
                <a:ea typeface="Open Sauce Bold"/>
                <a:cs typeface="Open Sauce Bold"/>
                <a:sym typeface="Open Sauce Bold"/>
              </a:rPr>
              <a:t>Disadvantages:</a:t>
            </a:r>
          </a:p>
          <a:p>
            <a:pPr algn="l" marL="431801" indent="-215900" lvl="1">
              <a:lnSpc>
                <a:spcPts val="2800"/>
              </a:lnSpc>
              <a:buFont typeface="Arial"/>
              <a:buChar char="•"/>
            </a:pPr>
            <a:r>
              <a:rPr lang="en-US" sz="2000">
                <a:solidFill>
                  <a:srgbClr val="000000"/>
                </a:solidFill>
                <a:latin typeface="Open Sauce"/>
                <a:ea typeface="Open Sauce"/>
                <a:cs typeface="Open Sauce"/>
                <a:sym typeface="Open Sauce"/>
              </a:rPr>
              <a:t>No Detection Capability: Only classifies, cannot localize tumors.</a:t>
            </a:r>
          </a:p>
          <a:p>
            <a:pPr algn="l" marL="431801" indent="-215900" lvl="1">
              <a:lnSpc>
                <a:spcPts val="2800"/>
              </a:lnSpc>
              <a:buFont typeface="Arial"/>
              <a:buChar char="•"/>
            </a:pPr>
            <a:r>
              <a:rPr lang="en-US" sz="2000">
                <a:solidFill>
                  <a:srgbClr val="000000"/>
                </a:solidFill>
                <a:latin typeface="Open Sauce"/>
                <a:ea typeface="Open Sauce"/>
                <a:cs typeface="Open Sauce"/>
                <a:sym typeface="Open Sauce"/>
              </a:rPr>
              <a:t>Scalability Issues: Requires extensive preprocessing and is less efficient with larger datasets.</a:t>
            </a:r>
          </a:p>
          <a:p>
            <a:pPr algn="l">
              <a:lnSpc>
                <a:spcPts val="2800"/>
              </a:lnSpc>
            </a:pPr>
          </a:p>
          <a:p>
            <a:pPr algn="l">
              <a:lnSpc>
                <a:spcPts val="2800"/>
              </a:lnSpc>
            </a:pPr>
            <a:r>
              <a:rPr lang="en-US" sz="2000">
                <a:solidFill>
                  <a:srgbClr val="000000"/>
                </a:solidFill>
                <a:latin typeface="Open Sauce"/>
                <a:ea typeface="Open Sauce"/>
                <a:cs typeface="Open Sauce"/>
                <a:sym typeface="Open Sauce"/>
              </a:rPr>
              <a:t># Model Initialization and Training</a:t>
            </a:r>
          </a:p>
          <a:p>
            <a:pPr algn="l">
              <a:lnSpc>
                <a:spcPts val="2800"/>
              </a:lnSpc>
            </a:pPr>
            <a:r>
              <a:rPr lang="en-US" sz="2000">
                <a:solidFill>
                  <a:srgbClr val="000000"/>
                </a:solidFill>
                <a:latin typeface="Open Sauce"/>
                <a:ea typeface="Open Sauce"/>
                <a:cs typeface="Open Sauce"/>
                <a:sym typeface="Open Sauce"/>
              </a:rPr>
              <a:t>model = YOLOv5('yolov5s.pt', device='cuda')</a:t>
            </a:r>
          </a:p>
          <a:p>
            <a:pPr algn="l">
              <a:lnSpc>
                <a:spcPts val="2800"/>
              </a:lnSpc>
            </a:pPr>
            <a:r>
              <a:rPr lang="en-US" sz="2000">
                <a:solidFill>
                  <a:srgbClr val="000000"/>
                </a:solidFill>
                <a:latin typeface="Open Sauce"/>
                <a:ea typeface="Open Sauce"/>
                <a:cs typeface="Open Sauce"/>
                <a:sym typeface="Open Sauce"/>
              </a:rPr>
              <a:t>model.train(data='yolo_data.yaml', epochs=100, batch_size=16)</a:t>
            </a:r>
          </a:p>
          <a:p>
            <a:pPr algn="l">
              <a:lnSpc>
                <a:spcPts val="2800"/>
              </a:lnSpc>
            </a:pPr>
          </a:p>
          <a:p>
            <a:pPr algn="l">
              <a:lnSpc>
                <a:spcPts val="2800"/>
              </a:lnSpc>
            </a:pPr>
            <a:r>
              <a:rPr lang="en-US" sz="2000">
                <a:solidFill>
                  <a:srgbClr val="000000"/>
                </a:solidFill>
                <a:latin typeface="Open Sauce"/>
                <a:ea typeface="Open Sauce"/>
                <a:cs typeface="Open Sauce"/>
                <a:sym typeface="Open Sauce"/>
              </a:rPr>
              <a:t># Prediction</a:t>
            </a:r>
          </a:p>
          <a:p>
            <a:pPr algn="l">
              <a:lnSpc>
                <a:spcPts val="2800"/>
              </a:lnSpc>
            </a:pPr>
            <a:r>
              <a:rPr lang="en-US" sz="2000">
                <a:solidFill>
                  <a:srgbClr val="000000"/>
                </a:solidFill>
                <a:latin typeface="Open Sauce"/>
                <a:ea typeface="Open Sauce"/>
                <a:cs typeface="Open Sauce"/>
                <a:sym typeface="Open Sauce"/>
              </a:rPr>
              <a:t>results = model.predict('test_image.jpg')</a:t>
            </a:r>
          </a:p>
          <a:p>
            <a:pPr algn="l">
              <a:lnSpc>
                <a:spcPts val="2800"/>
              </a:lnSpc>
            </a:pPr>
          </a:p>
          <a:p>
            <a:pPr algn="l">
              <a:lnSpc>
                <a:spcPts val="2800"/>
              </a:lnSpc>
            </a:pPr>
            <a:r>
              <a:rPr lang="en-US" sz="2000">
                <a:solidFill>
                  <a:srgbClr val="000000"/>
                </a:solidFill>
                <a:latin typeface="Open Sauce"/>
                <a:ea typeface="Open Sauce"/>
                <a:cs typeface="Open Sauce"/>
                <a:sym typeface="Open Sauce"/>
              </a:rPr>
              <a:t>Advantages:</a:t>
            </a:r>
          </a:p>
          <a:p>
            <a:pPr algn="l" marL="431801" indent="-215900" lvl="1">
              <a:lnSpc>
                <a:spcPts val="2800"/>
              </a:lnSpc>
              <a:buFont typeface="Arial"/>
              <a:buChar char="•"/>
            </a:pPr>
            <a:r>
              <a:rPr lang="en-US" sz="2000">
                <a:solidFill>
                  <a:srgbClr val="000000"/>
                </a:solidFill>
                <a:latin typeface="Open Sauce"/>
                <a:ea typeface="Open Sauce"/>
                <a:cs typeface="Open Sauce"/>
                <a:sym typeface="Open Sauce"/>
              </a:rPr>
              <a:t>Integrated Detection &amp; Classification: Simultaneously detects and classifies tumors in real-time.</a:t>
            </a:r>
          </a:p>
          <a:p>
            <a:pPr algn="l" marL="431801" indent="-215900" lvl="1">
              <a:lnSpc>
                <a:spcPts val="2800"/>
              </a:lnSpc>
              <a:buFont typeface="Arial"/>
              <a:buChar char="•"/>
            </a:pPr>
            <a:r>
              <a:rPr lang="en-US" sz="2000">
                <a:solidFill>
                  <a:srgbClr val="000000"/>
                </a:solidFill>
                <a:latin typeface="Open Sauce"/>
                <a:ea typeface="Open Sauce"/>
                <a:cs typeface="Open Sauce"/>
                <a:sym typeface="Open Sauce"/>
              </a:rPr>
              <a:t>Scalable and Efficient: Handles large datasets with minimal preprocessing, optimized for performance.</a:t>
            </a:r>
          </a:p>
          <a:p>
            <a:pPr algn="l">
              <a:lnSpc>
                <a:spcPts val="229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7253" y="9579293"/>
            <a:ext cx="2023714" cy="329565"/>
          </a:xfrm>
          <a:prstGeom prst="rect">
            <a:avLst/>
          </a:prstGeom>
        </p:spPr>
        <p:txBody>
          <a:bodyPr anchor="t" rtlCol="false" tIns="0" lIns="0" bIns="0" rIns="0">
            <a:spAutoFit/>
          </a:bodyPr>
          <a:lstStyle/>
          <a:p>
            <a:pPr algn="l" marL="0" indent="0" lvl="0">
              <a:lnSpc>
                <a:spcPts val="2340"/>
              </a:lnSpc>
              <a:spcBef>
                <a:spcPct val="0"/>
              </a:spcBef>
            </a:pPr>
          </a:p>
        </p:txBody>
      </p:sp>
      <p:grpSp>
        <p:nvGrpSpPr>
          <p:cNvPr name="Group 3" id="3"/>
          <p:cNvGrpSpPr>
            <a:grpSpLocks noChangeAspect="true"/>
          </p:cNvGrpSpPr>
          <p:nvPr/>
        </p:nvGrpSpPr>
        <p:grpSpPr>
          <a:xfrm rot="0">
            <a:off x="10539587" y="15541"/>
            <a:ext cx="15080946" cy="10271459"/>
            <a:chOff x="0" y="0"/>
            <a:chExt cx="5475623" cy="3729384"/>
          </a:xfrm>
        </p:grpSpPr>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E8223B"/>
            </a:solidFill>
          </p:spPr>
        </p:sp>
        <p:sp>
          <p:nvSpPr>
            <p:cNvPr name="Freeform 5" id="5"/>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0" t="-19190" r="0" b="-19190"/>
              </a:stretch>
            </a:blipFill>
          </p:spPr>
        </p:sp>
      </p:grpSp>
      <p:grpSp>
        <p:nvGrpSpPr>
          <p:cNvPr name="Group 6" id="6"/>
          <p:cNvGrpSpPr/>
          <p:nvPr/>
        </p:nvGrpSpPr>
        <p:grpSpPr>
          <a:xfrm rot="0">
            <a:off x="1028700" y="1439135"/>
            <a:ext cx="12627597" cy="2093754"/>
            <a:chOff x="0" y="0"/>
            <a:chExt cx="16836795" cy="2791672"/>
          </a:xfrm>
        </p:grpSpPr>
        <p:sp>
          <p:nvSpPr>
            <p:cNvPr name="TextBox 7" id="7"/>
            <p:cNvSpPr txBox="true"/>
            <p:nvPr/>
          </p:nvSpPr>
          <p:spPr>
            <a:xfrm rot="0">
              <a:off x="0" y="-161925"/>
              <a:ext cx="16836795" cy="1876425"/>
            </a:xfrm>
            <a:prstGeom prst="rect">
              <a:avLst/>
            </a:prstGeom>
          </p:spPr>
          <p:txBody>
            <a:bodyPr anchor="t" rtlCol="false" tIns="0" lIns="0" bIns="0" rIns="0">
              <a:spAutoFit/>
            </a:bodyPr>
            <a:lstStyle/>
            <a:p>
              <a:pPr algn="l">
                <a:lnSpc>
                  <a:spcPts val="10199"/>
                </a:lnSpc>
              </a:pPr>
              <a:r>
                <a:rPr lang="en-US" sz="8499" b="true">
                  <a:solidFill>
                    <a:srgbClr val="A20E20"/>
                  </a:solidFill>
                  <a:latin typeface="Times New Roman Bold"/>
                  <a:ea typeface="Times New Roman Bold"/>
                  <a:cs typeface="Times New Roman Bold"/>
                  <a:sym typeface="Times New Roman Bold"/>
                </a:rPr>
                <a:t>Brain Tumor </a:t>
              </a:r>
              <a:r>
                <a:rPr lang="en-US" sz="8499" b="true">
                  <a:solidFill>
                    <a:srgbClr val="000000"/>
                  </a:solidFill>
                  <a:latin typeface="Times New Roman Bold"/>
                  <a:ea typeface="Times New Roman Bold"/>
                  <a:cs typeface="Times New Roman Bold"/>
                  <a:sym typeface="Times New Roman Bold"/>
                </a:rPr>
                <a:t>QueryBot</a:t>
              </a:r>
            </a:p>
          </p:txBody>
        </p:sp>
        <p:sp>
          <p:nvSpPr>
            <p:cNvPr name="TextBox 8" id="8"/>
            <p:cNvSpPr txBox="true"/>
            <p:nvPr/>
          </p:nvSpPr>
          <p:spPr>
            <a:xfrm rot="0">
              <a:off x="0" y="1973368"/>
              <a:ext cx="13798468" cy="818304"/>
            </a:xfrm>
            <a:prstGeom prst="rect">
              <a:avLst/>
            </a:prstGeom>
          </p:spPr>
          <p:txBody>
            <a:bodyPr anchor="t" rtlCol="false" tIns="0" lIns="0" bIns="0" rIns="0">
              <a:spAutoFit/>
            </a:bodyPr>
            <a:lstStyle/>
            <a:p>
              <a:pPr algn="l">
                <a:lnSpc>
                  <a:spcPts val="4759"/>
                </a:lnSpc>
              </a:pPr>
            </a:p>
          </p:txBody>
        </p:sp>
      </p:grpSp>
      <p:grpSp>
        <p:nvGrpSpPr>
          <p:cNvPr name="Group 9" id="9"/>
          <p:cNvGrpSpPr/>
          <p:nvPr/>
        </p:nvGrpSpPr>
        <p:grpSpPr>
          <a:xfrm rot="-10800000">
            <a:off x="14447117" y="-331087"/>
            <a:ext cx="7681766" cy="3540443"/>
            <a:chOff x="0" y="0"/>
            <a:chExt cx="406400" cy="187305"/>
          </a:xfrm>
        </p:grpSpPr>
        <p:sp>
          <p:nvSpPr>
            <p:cNvPr name="Freeform 10" id="10"/>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1" id="11"/>
            <p:cNvSpPr txBox="true"/>
            <p:nvPr/>
          </p:nvSpPr>
          <p:spPr>
            <a:xfrm>
              <a:off x="127000" y="-66675"/>
              <a:ext cx="152400" cy="25398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476000" y="4049946"/>
            <a:ext cx="12445040" cy="39763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A chatbot that offers preliminary guidance and insights into terms related to brain tumor.</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Provides prognosis and statistics.</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Clears misconceptions of being affected by tumors.</a:t>
            </a:r>
            <a:r>
              <a:rPr lang="en-US" sz="3200">
                <a:solidFill>
                  <a:srgbClr val="000000"/>
                </a:solidFill>
                <a:latin typeface="Times New Roman"/>
                <a:ea typeface="Times New Roman"/>
                <a:cs typeface="Times New Roman"/>
                <a:sym typeface="Times New Roman"/>
              </a:rPr>
              <a:t> </a:t>
            </a:r>
          </a:p>
          <a:p>
            <a:pPr algn="l">
              <a:lnSpc>
                <a:spcPts val="4480"/>
              </a:lnSpc>
            </a:pPr>
          </a:p>
          <a:p>
            <a:pPr algn="l">
              <a:lnSpc>
                <a:spcPts val="4480"/>
              </a:lnSpc>
            </a:pPr>
          </a:p>
          <a:p>
            <a:pPr algn="l">
              <a:lnSpc>
                <a:spcPts val="44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623" y="9258300"/>
            <a:ext cx="5765006" cy="1028700"/>
            <a:chOff x="0" y="0"/>
            <a:chExt cx="1049690" cy="187305"/>
          </a:xfrm>
        </p:grpSpPr>
        <p:sp>
          <p:nvSpPr>
            <p:cNvPr name="Freeform 3" id="3"/>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4" id="4"/>
            <p:cNvSpPr txBox="true"/>
            <p:nvPr/>
          </p:nvSpPr>
          <p:spPr>
            <a:xfrm>
              <a:off x="127000" y="-66675"/>
              <a:ext cx="795690" cy="25398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569745" y="600061"/>
            <a:ext cx="8207036" cy="4042272"/>
          </a:xfrm>
          <a:custGeom>
            <a:avLst/>
            <a:gdLst/>
            <a:ahLst/>
            <a:cxnLst/>
            <a:rect r="r" b="b" t="t" l="l"/>
            <a:pathLst>
              <a:path h="4042272" w="8207036">
                <a:moveTo>
                  <a:pt x="0" y="0"/>
                </a:moveTo>
                <a:lnTo>
                  <a:pt x="8207036" y="0"/>
                </a:lnTo>
                <a:lnTo>
                  <a:pt x="8207036" y="4042271"/>
                </a:lnTo>
                <a:lnTo>
                  <a:pt x="0" y="4042271"/>
                </a:lnTo>
                <a:lnTo>
                  <a:pt x="0" y="0"/>
                </a:lnTo>
                <a:close/>
              </a:path>
            </a:pathLst>
          </a:custGeom>
          <a:blipFill>
            <a:blip r:embed="rId2"/>
            <a:stretch>
              <a:fillRect l="0" t="0" r="0" b="0"/>
            </a:stretch>
          </a:blipFill>
        </p:spPr>
      </p:sp>
      <p:sp>
        <p:nvSpPr>
          <p:cNvPr name="Freeform 6" id="6"/>
          <p:cNvSpPr/>
          <p:nvPr/>
        </p:nvSpPr>
        <p:spPr>
          <a:xfrm flipH="false" flipV="false" rot="0">
            <a:off x="12921256" y="5152499"/>
            <a:ext cx="3855526" cy="3668104"/>
          </a:xfrm>
          <a:custGeom>
            <a:avLst/>
            <a:gdLst/>
            <a:ahLst/>
            <a:cxnLst/>
            <a:rect r="r" b="b" t="t" l="l"/>
            <a:pathLst>
              <a:path h="3668104" w="3855526">
                <a:moveTo>
                  <a:pt x="0" y="0"/>
                </a:moveTo>
                <a:lnTo>
                  <a:pt x="3855525" y="0"/>
                </a:lnTo>
                <a:lnTo>
                  <a:pt x="3855525" y="3668104"/>
                </a:lnTo>
                <a:lnTo>
                  <a:pt x="0" y="3668104"/>
                </a:lnTo>
                <a:lnTo>
                  <a:pt x="0" y="0"/>
                </a:lnTo>
                <a:close/>
              </a:path>
            </a:pathLst>
          </a:custGeom>
          <a:blipFill>
            <a:blip r:embed="rId3"/>
            <a:stretch>
              <a:fillRect l="0" t="0" r="0" b="0"/>
            </a:stretch>
          </a:blipFill>
        </p:spPr>
      </p:sp>
      <p:sp>
        <p:nvSpPr>
          <p:cNvPr name="Freeform 7" id="7"/>
          <p:cNvSpPr/>
          <p:nvPr/>
        </p:nvSpPr>
        <p:spPr>
          <a:xfrm flipH="false" flipV="false" rot="0">
            <a:off x="8839714" y="5143500"/>
            <a:ext cx="3576362" cy="3370693"/>
          </a:xfrm>
          <a:custGeom>
            <a:avLst/>
            <a:gdLst/>
            <a:ahLst/>
            <a:cxnLst/>
            <a:rect r="r" b="b" t="t" l="l"/>
            <a:pathLst>
              <a:path h="3370693" w="3576362">
                <a:moveTo>
                  <a:pt x="0" y="0"/>
                </a:moveTo>
                <a:lnTo>
                  <a:pt x="3576362" y="0"/>
                </a:lnTo>
                <a:lnTo>
                  <a:pt x="3576362" y="3370693"/>
                </a:lnTo>
                <a:lnTo>
                  <a:pt x="0" y="3370693"/>
                </a:lnTo>
                <a:lnTo>
                  <a:pt x="0" y="0"/>
                </a:lnTo>
                <a:close/>
              </a:path>
            </a:pathLst>
          </a:custGeom>
          <a:blipFill>
            <a:blip r:embed="rId4"/>
            <a:stretch>
              <a:fillRect l="0" t="0" r="0" b="0"/>
            </a:stretch>
          </a:blipFill>
        </p:spPr>
      </p:sp>
      <p:grpSp>
        <p:nvGrpSpPr>
          <p:cNvPr name="Group 8" id="8"/>
          <p:cNvGrpSpPr/>
          <p:nvPr/>
        </p:nvGrpSpPr>
        <p:grpSpPr>
          <a:xfrm rot="0">
            <a:off x="525908" y="464062"/>
            <a:ext cx="8618092" cy="8356541"/>
            <a:chOff x="0" y="0"/>
            <a:chExt cx="11490789" cy="11142055"/>
          </a:xfrm>
        </p:grpSpPr>
        <p:sp>
          <p:nvSpPr>
            <p:cNvPr name="TextBox 9" id="9"/>
            <p:cNvSpPr txBox="true"/>
            <p:nvPr/>
          </p:nvSpPr>
          <p:spPr>
            <a:xfrm rot="0">
              <a:off x="0" y="-114300"/>
              <a:ext cx="11490789" cy="1244600"/>
            </a:xfrm>
            <a:prstGeom prst="rect">
              <a:avLst/>
            </a:prstGeom>
          </p:spPr>
          <p:txBody>
            <a:bodyPr anchor="t" rtlCol="false" tIns="0" lIns="0" bIns="0" rIns="0">
              <a:spAutoFit/>
            </a:bodyPr>
            <a:lstStyle/>
            <a:p>
              <a:pPr algn="l">
                <a:lnSpc>
                  <a:spcPts val="6720"/>
                </a:lnSpc>
              </a:pPr>
              <a:r>
                <a:rPr lang="en-US" sz="5600" b="true">
                  <a:solidFill>
                    <a:srgbClr val="A20E20"/>
                  </a:solidFill>
                  <a:latin typeface="Times New Roman Bold"/>
                  <a:ea typeface="Times New Roman Bold"/>
                  <a:cs typeface="Times New Roman Bold"/>
                  <a:sym typeface="Times New Roman Bold"/>
                </a:rPr>
                <a:t>Problem Statement</a:t>
              </a:r>
            </a:p>
          </p:txBody>
        </p:sp>
        <p:sp>
          <p:nvSpPr>
            <p:cNvPr name="TextBox 10" id="10"/>
            <p:cNvSpPr txBox="true"/>
            <p:nvPr/>
          </p:nvSpPr>
          <p:spPr>
            <a:xfrm rot="0">
              <a:off x="0" y="1522651"/>
              <a:ext cx="8849874" cy="9619404"/>
            </a:xfrm>
            <a:prstGeom prst="rect">
              <a:avLst/>
            </a:prstGeom>
          </p:spPr>
          <p:txBody>
            <a:bodyPr anchor="t" rtlCol="false" tIns="0" lIns="0" bIns="0" rIns="0">
              <a:spAutoFit/>
            </a:bodyPr>
            <a:lstStyle/>
            <a:p>
              <a:pPr algn="l">
                <a:lnSpc>
                  <a:spcPts val="4759"/>
                </a:lnSpc>
              </a:pPr>
              <a:r>
                <a:rPr lang="en-US" sz="3399">
                  <a:solidFill>
                    <a:srgbClr val="2A2E3A"/>
                  </a:solidFill>
                  <a:latin typeface="Times New Roman"/>
                  <a:ea typeface="Times New Roman"/>
                  <a:cs typeface="Times New Roman"/>
                  <a:sym typeface="Times New Roman"/>
                </a:rPr>
                <a:t>Early detection and classification of brain tumors is an important research domain in the field of medical imaging and accordingly helps in selecting the most convenient treatment method to save patients life. When benign or malignant tumors grow, they can cause the pressure inside your skull to increase. This can cause brain damage, and it can be life-threatening.</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693470" cy="10287000"/>
          </a:xfrm>
          <a:custGeom>
            <a:avLst/>
            <a:gdLst/>
            <a:ahLst/>
            <a:cxnLst/>
            <a:rect r="r" b="b" t="t" l="l"/>
            <a:pathLst>
              <a:path h="10287000" w="6693470">
                <a:moveTo>
                  <a:pt x="0" y="0"/>
                </a:moveTo>
                <a:lnTo>
                  <a:pt x="6693470" y="0"/>
                </a:lnTo>
                <a:lnTo>
                  <a:pt x="6693470" y="10287000"/>
                </a:lnTo>
                <a:lnTo>
                  <a:pt x="0" y="10287000"/>
                </a:lnTo>
                <a:lnTo>
                  <a:pt x="0" y="0"/>
                </a:lnTo>
                <a:close/>
              </a:path>
            </a:pathLst>
          </a:custGeom>
          <a:blipFill>
            <a:blip r:embed="rId2"/>
            <a:stretch>
              <a:fillRect l="-31532" t="0" r="-31532" b="0"/>
            </a:stretch>
          </a:blipFill>
        </p:spPr>
      </p:sp>
      <p:sp>
        <p:nvSpPr>
          <p:cNvPr name="TextBox 3" id="3"/>
          <p:cNvSpPr txBox="true"/>
          <p:nvPr/>
        </p:nvSpPr>
        <p:spPr>
          <a:xfrm rot="0">
            <a:off x="7064660" y="54708"/>
            <a:ext cx="7285740" cy="1447800"/>
          </a:xfrm>
          <a:prstGeom prst="rect">
            <a:avLst/>
          </a:prstGeom>
        </p:spPr>
        <p:txBody>
          <a:bodyPr anchor="t" rtlCol="false" tIns="0" lIns="0" bIns="0" rIns="0">
            <a:spAutoFit/>
          </a:bodyPr>
          <a:lstStyle/>
          <a:p>
            <a:pPr algn="l">
              <a:lnSpc>
                <a:spcPts val="10199"/>
              </a:lnSpc>
            </a:pPr>
            <a:r>
              <a:rPr lang="en-US" sz="8499" b="true">
                <a:solidFill>
                  <a:srgbClr val="A20E20"/>
                </a:solidFill>
                <a:latin typeface="Times New Roman Bold"/>
                <a:ea typeface="Times New Roman Bold"/>
                <a:cs typeface="Times New Roman Bold"/>
                <a:sym typeface="Times New Roman Bold"/>
              </a:rPr>
              <a:t>Overview</a:t>
            </a:r>
          </a:p>
        </p:txBody>
      </p:sp>
      <p:sp>
        <p:nvSpPr>
          <p:cNvPr name="TextBox 4" id="4"/>
          <p:cNvSpPr txBox="true"/>
          <p:nvPr/>
        </p:nvSpPr>
        <p:spPr>
          <a:xfrm rot="0">
            <a:off x="6857999" y="1597660"/>
            <a:ext cx="11103214" cy="6482080"/>
          </a:xfrm>
          <a:prstGeom prst="rect">
            <a:avLst/>
          </a:prstGeom>
        </p:spPr>
        <p:txBody>
          <a:bodyPr anchor="t" rtlCol="false" tIns="0" lIns="0" bIns="0" rIns="0">
            <a:spAutoFit/>
          </a:bodyPr>
          <a:lstStyle/>
          <a:p>
            <a:pPr algn="just">
              <a:lnSpc>
                <a:spcPts val="3919"/>
              </a:lnSpc>
            </a:pPr>
            <a:r>
              <a:rPr lang="en-US" sz="2799">
                <a:solidFill>
                  <a:srgbClr val="000000"/>
                </a:solidFill>
                <a:latin typeface="Times New Roman"/>
                <a:ea typeface="Times New Roman"/>
                <a:cs typeface="Times New Roman"/>
                <a:sym typeface="Times New Roman"/>
              </a:rPr>
              <a:t>Backend Setup:</a:t>
            </a:r>
          </a:p>
          <a:p>
            <a:pPr algn="just" marL="604519" indent="-302260" lvl="1">
              <a:lnSpc>
                <a:spcPts val="3919"/>
              </a:lnSpc>
              <a:buFont typeface="Arial"/>
              <a:buChar char="•"/>
            </a:pPr>
            <a:r>
              <a:rPr lang="en-US" sz="2799">
                <a:solidFill>
                  <a:srgbClr val="000000"/>
                </a:solidFill>
                <a:latin typeface="Times New Roman"/>
                <a:ea typeface="Times New Roman"/>
                <a:cs typeface="Times New Roman"/>
                <a:sym typeface="Times New Roman"/>
              </a:rPr>
              <a:t>Framework: Built using Flask, a web framework for Python.</a:t>
            </a:r>
          </a:p>
          <a:p>
            <a:pPr algn="just" marL="604519" indent="-302260" lvl="1">
              <a:lnSpc>
                <a:spcPts val="3919"/>
              </a:lnSpc>
              <a:buFont typeface="Arial"/>
              <a:buChar char="•"/>
            </a:pPr>
            <a:r>
              <a:rPr lang="en-US" sz="2799">
                <a:solidFill>
                  <a:srgbClr val="000000"/>
                </a:solidFill>
                <a:latin typeface="Times New Roman"/>
                <a:ea typeface="Times New Roman"/>
                <a:cs typeface="Times New Roman"/>
                <a:sym typeface="Times New Roman"/>
              </a:rPr>
              <a:t>Model: Utilizes GPT-2 from the Hugging Face Transformers library.</a:t>
            </a:r>
          </a:p>
          <a:p>
            <a:pPr algn="just">
              <a:lnSpc>
                <a:spcPts val="3919"/>
              </a:lnSpc>
            </a:pPr>
            <a:r>
              <a:rPr lang="en-US" sz="2799">
                <a:solidFill>
                  <a:srgbClr val="000000"/>
                </a:solidFill>
                <a:latin typeface="Times New Roman"/>
                <a:ea typeface="Times New Roman"/>
                <a:cs typeface="Times New Roman"/>
                <a:sym typeface="Times New Roman"/>
              </a:rPr>
              <a:t>Key Features:</a:t>
            </a:r>
          </a:p>
          <a:p>
            <a:pPr algn="just" marL="604519" indent="-302260" lvl="1">
              <a:lnSpc>
                <a:spcPts val="3919"/>
              </a:lnSpc>
              <a:buAutoNum type="arabicPeriod" startAt="1"/>
            </a:pPr>
            <a:r>
              <a:rPr lang="en-US" sz="2799">
                <a:solidFill>
                  <a:srgbClr val="000000"/>
                </a:solidFill>
                <a:latin typeface="Times New Roman"/>
                <a:ea typeface="Times New Roman"/>
                <a:cs typeface="Times New Roman"/>
                <a:sym typeface="Times New Roman"/>
              </a:rPr>
              <a:t>Flask Application:</a:t>
            </a:r>
          </a:p>
          <a:p>
            <a:pPr algn="just" marL="1209039" indent="-403013" lvl="2">
              <a:lnSpc>
                <a:spcPts val="3919"/>
              </a:lnSpc>
              <a:buFont typeface="Arial"/>
              <a:buChar char="⚬"/>
            </a:pPr>
            <a:r>
              <a:rPr lang="en-US" sz="2799">
                <a:solidFill>
                  <a:srgbClr val="000000"/>
                </a:solidFill>
                <a:latin typeface="Times New Roman"/>
                <a:ea typeface="Times New Roman"/>
                <a:cs typeface="Times New Roman"/>
                <a:sym typeface="Times New Roman"/>
              </a:rPr>
              <a:t>Homepage (/): Displays the main interface.</a:t>
            </a:r>
          </a:p>
          <a:p>
            <a:pPr algn="just" marL="1209039" indent="-403013" lvl="2">
              <a:lnSpc>
                <a:spcPts val="3919"/>
              </a:lnSpc>
              <a:buFont typeface="Arial"/>
              <a:buChar char="⚬"/>
            </a:pPr>
            <a:r>
              <a:rPr lang="en-US" sz="2799">
                <a:solidFill>
                  <a:srgbClr val="000000"/>
                </a:solidFill>
                <a:latin typeface="Times New Roman"/>
                <a:ea typeface="Times New Roman"/>
                <a:cs typeface="Times New Roman"/>
                <a:sym typeface="Times New Roman"/>
              </a:rPr>
              <a:t>Response Endpoint (/get_response): Processes user queries and returns answers.</a:t>
            </a:r>
          </a:p>
          <a:p>
            <a:pPr algn="just" marL="604519" indent="-302260" lvl="1">
              <a:lnSpc>
                <a:spcPts val="3919"/>
              </a:lnSpc>
              <a:buAutoNum type="arabicPeriod" startAt="1"/>
            </a:pPr>
            <a:r>
              <a:rPr lang="en-US" sz="2799">
                <a:solidFill>
                  <a:srgbClr val="000000"/>
                </a:solidFill>
                <a:latin typeface="Times New Roman"/>
                <a:ea typeface="Times New Roman"/>
                <a:cs typeface="Times New Roman"/>
                <a:sym typeface="Times New Roman"/>
              </a:rPr>
              <a:t>Model Loading:</a:t>
            </a:r>
          </a:p>
          <a:p>
            <a:pPr algn="just" marL="1209039" indent="-403013" lvl="2">
              <a:lnSpc>
                <a:spcPts val="3919"/>
              </a:lnSpc>
              <a:buFont typeface="Arial"/>
              <a:buChar char="⚬"/>
            </a:pPr>
            <a:r>
              <a:rPr lang="en-US" sz="2799">
                <a:solidFill>
                  <a:srgbClr val="000000"/>
                </a:solidFill>
                <a:latin typeface="Times New Roman"/>
                <a:ea typeface="Times New Roman"/>
                <a:cs typeface="Times New Roman"/>
                <a:sym typeface="Times New Roman"/>
              </a:rPr>
              <a:t>Tokenizer &amp; Model: Converts text to tokens for GPT-2 and generates responses.</a:t>
            </a:r>
          </a:p>
          <a:p>
            <a:pPr algn="just" marL="1209039" indent="-403013" lvl="2">
              <a:lnSpc>
                <a:spcPts val="3919"/>
              </a:lnSpc>
              <a:buFont typeface="Arial"/>
              <a:buChar char="⚬"/>
            </a:pPr>
            <a:r>
              <a:rPr lang="en-US" sz="2799">
                <a:solidFill>
                  <a:srgbClr val="000000"/>
                </a:solidFill>
                <a:latin typeface="Times New Roman"/>
                <a:ea typeface="Times New Roman"/>
                <a:cs typeface="Times New Roman"/>
                <a:sym typeface="Times New Roman"/>
              </a:rPr>
              <a:t>Padding Token: Ensures uniform sequence lengths.</a:t>
            </a:r>
          </a:p>
          <a:p>
            <a:pPr algn="just">
              <a:lnSpc>
                <a:spcPts val="391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28410" y="0"/>
            <a:ext cx="12259590" cy="2566292"/>
          </a:xfrm>
          <a:custGeom>
            <a:avLst/>
            <a:gdLst/>
            <a:ahLst/>
            <a:cxnLst/>
            <a:rect r="r" b="b" t="t" l="l"/>
            <a:pathLst>
              <a:path h="2566292" w="12259590">
                <a:moveTo>
                  <a:pt x="0" y="0"/>
                </a:moveTo>
                <a:lnTo>
                  <a:pt x="12259590" y="0"/>
                </a:lnTo>
                <a:lnTo>
                  <a:pt x="12259590" y="2566292"/>
                </a:lnTo>
                <a:lnTo>
                  <a:pt x="0" y="2566292"/>
                </a:lnTo>
                <a:lnTo>
                  <a:pt x="0" y="0"/>
                </a:lnTo>
                <a:close/>
              </a:path>
            </a:pathLst>
          </a:custGeom>
          <a:blipFill>
            <a:blip r:embed="rId2"/>
            <a:stretch>
              <a:fillRect l="0" t="-218576" r="0" b="0"/>
            </a:stretch>
          </a:blipFill>
        </p:spPr>
      </p:sp>
      <p:grpSp>
        <p:nvGrpSpPr>
          <p:cNvPr name="Group 3" id="3"/>
          <p:cNvGrpSpPr/>
          <p:nvPr/>
        </p:nvGrpSpPr>
        <p:grpSpPr>
          <a:xfrm rot="-10800000">
            <a:off x="-4109936" y="0"/>
            <a:ext cx="13253936" cy="3370693"/>
            <a:chOff x="0" y="0"/>
            <a:chExt cx="736505" cy="187305"/>
          </a:xfrm>
        </p:grpSpPr>
        <p:sp>
          <p:nvSpPr>
            <p:cNvPr name="Freeform 4" id="4"/>
            <p:cNvSpPr/>
            <p:nvPr/>
          </p:nvSpPr>
          <p:spPr>
            <a:xfrm flipH="false" flipV="false" rot="0">
              <a:off x="0" y="0"/>
              <a:ext cx="736505" cy="187305"/>
            </a:xfrm>
            <a:custGeom>
              <a:avLst/>
              <a:gdLst/>
              <a:ahLst/>
              <a:cxnLst/>
              <a:rect r="r" b="b" t="t" l="l"/>
              <a:pathLst>
                <a:path h="187305" w="736505">
                  <a:moveTo>
                    <a:pt x="203200" y="0"/>
                  </a:moveTo>
                  <a:lnTo>
                    <a:pt x="533305" y="0"/>
                  </a:lnTo>
                  <a:lnTo>
                    <a:pt x="736505" y="187305"/>
                  </a:lnTo>
                  <a:lnTo>
                    <a:pt x="0" y="187305"/>
                  </a:lnTo>
                  <a:lnTo>
                    <a:pt x="203200" y="0"/>
                  </a:lnTo>
                  <a:close/>
                </a:path>
              </a:pathLst>
            </a:custGeom>
            <a:solidFill>
              <a:srgbClr val="A20E20"/>
            </a:solidFill>
          </p:spPr>
        </p:sp>
        <p:sp>
          <p:nvSpPr>
            <p:cNvPr name="TextBox 5" id="5"/>
            <p:cNvSpPr txBox="true"/>
            <p:nvPr/>
          </p:nvSpPr>
          <p:spPr>
            <a:xfrm>
              <a:off x="127000" y="-66675"/>
              <a:ext cx="482505" cy="253980"/>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0" y="0"/>
            <a:ext cx="18288000" cy="3370693"/>
          </a:xfrm>
          <a:custGeom>
            <a:avLst/>
            <a:gdLst/>
            <a:ahLst/>
            <a:cxnLst/>
            <a:rect r="r" b="b" t="t" l="l"/>
            <a:pathLst>
              <a:path h="3370693" w="18288000">
                <a:moveTo>
                  <a:pt x="0" y="0"/>
                </a:moveTo>
                <a:lnTo>
                  <a:pt x="18288000" y="0"/>
                </a:lnTo>
                <a:lnTo>
                  <a:pt x="18288000" y="3370693"/>
                </a:lnTo>
                <a:lnTo>
                  <a:pt x="0" y="3370693"/>
                </a:lnTo>
                <a:lnTo>
                  <a:pt x="0" y="0"/>
                </a:lnTo>
                <a:close/>
              </a:path>
            </a:pathLst>
          </a:custGeom>
          <a:blipFill>
            <a:blip r:embed="rId3"/>
            <a:stretch>
              <a:fillRect l="0" t="-359744" r="0" b="-51612"/>
            </a:stretch>
          </a:blipFill>
        </p:spPr>
      </p:sp>
      <p:sp>
        <p:nvSpPr>
          <p:cNvPr name="TextBox 7" id="7"/>
          <p:cNvSpPr txBox="true"/>
          <p:nvPr/>
        </p:nvSpPr>
        <p:spPr>
          <a:xfrm rot="0">
            <a:off x="408719" y="447096"/>
            <a:ext cx="4669373" cy="1238250"/>
          </a:xfrm>
          <a:prstGeom prst="rect">
            <a:avLst/>
          </a:prstGeom>
        </p:spPr>
        <p:txBody>
          <a:bodyPr anchor="t" rtlCol="false" tIns="0" lIns="0" bIns="0" rIns="0">
            <a:spAutoFit/>
          </a:bodyPr>
          <a:lstStyle/>
          <a:p>
            <a:pPr algn="ctr">
              <a:lnSpc>
                <a:spcPts val="8640"/>
              </a:lnSpc>
            </a:pPr>
            <a:r>
              <a:rPr lang="en-US" b="true" sz="7200">
                <a:solidFill>
                  <a:srgbClr val="FFFFFF"/>
                </a:solidFill>
                <a:latin typeface="Times New Roman Bold"/>
                <a:ea typeface="Times New Roman Bold"/>
                <a:cs typeface="Times New Roman Bold"/>
                <a:sym typeface="Times New Roman Bold"/>
              </a:rPr>
              <a:t>Workflow</a:t>
            </a:r>
          </a:p>
        </p:txBody>
      </p:sp>
      <p:sp>
        <p:nvSpPr>
          <p:cNvPr name="TextBox 8" id="8"/>
          <p:cNvSpPr txBox="true"/>
          <p:nvPr/>
        </p:nvSpPr>
        <p:spPr>
          <a:xfrm rot="0">
            <a:off x="350971" y="3496687"/>
            <a:ext cx="17586058" cy="6453505"/>
          </a:xfrm>
          <a:prstGeom prst="rect">
            <a:avLst/>
          </a:prstGeom>
        </p:spPr>
        <p:txBody>
          <a:bodyPr anchor="t" rtlCol="false" tIns="0" lIns="0" bIns="0" rIns="0">
            <a:spAutoFit/>
          </a:bodyPr>
          <a:lstStyle/>
          <a:p>
            <a:pPr algn="just">
              <a:lnSpc>
                <a:spcPts val="3359"/>
              </a:lnSpc>
            </a:pPr>
            <a:r>
              <a:rPr lang="en-US" sz="2400">
                <a:solidFill>
                  <a:srgbClr val="000000"/>
                </a:solidFill>
                <a:latin typeface="Times New Roman"/>
                <a:ea typeface="Times New Roman"/>
                <a:cs typeface="Times New Roman"/>
                <a:sym typeface="Times New Roman"/>
              </a:rPr>
              <a:t>Response Generation:</a:t>
            </a:r>
          </a:p>
          <a:p>
            <a:pPr algn="just"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Tokenization: Converts user input into model-readable tokens.</a:t>
            </a:r>
          </a:p>
          <a:p>
            <a:pPr algn="just"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Text Generation: GPT-2 generates a response with settings like:</a:t>
            </a:r>
          </a:p>
          <a:p>
            <a:pPr algn="just" marL="1036320" indent="-345440" lvl="2">
              <a:lnSpc>
                <a:spcPts val="3359"/>
              </a:lnSpc>
              <a:buFont typeface="Arial"/>
              <a:buChar char="⚬"/>
            </a:pPr>
            <a:r>
              <a:rPr lang="en-US" sz="2400">
                <a:solidFill>
                  <a:srgbClr val="000000"/>
                </a:solidFill>
                <a:latin typeface="Times New Roman"/>
                <a:ea typeface="Times New Roman"/>
                <a:cs typeface="Times New Roman"/>
                <a:sym typeface="Times New Roman"/>
              </a:rPr>
              <a:t>max_length (200 tokens)</a:t>
            </a:r>
          </a:p>
          <a:p>
            <a:pPr algn="just" marL="1036320" indent="-345440" lvl="2">
              <a:lnSpc>
                <a:spcPts val="3359"/>
              </a:lnSpc>
              <a:buFont typeface="Arial"/>
              <a:buChar char="⚬"/>
            </a:pPr>
            <a:r>
              <a:rPr lang="en-US" sz="2400">
                <a:solidFill>
                  <a:srgbClr val="000000"/>
                </a:solidFill>
                <a:latin typeface="Times New Roman"/>
                <a:ea typeface="Times New Roman"/>
                <a:cs typeface="Times New Roman"/>
                <a:sym typeface="Times New Roman"/>
              </a:rPr>
              <a:t>temperature (0.7 for randomness)</a:t>
            </a:r>
          </a:p>
          <a:p>
            <a:pPr algn="just" marL="1036320" indent="-345440" lvl="2">
              <a:lnSpc>
                <a:spcPts val="3359"/>
              </a:lnSpc>
              <a:buFont typeface="Arial"/>
              <a:buChar char="⚬"/>
            </a:pPr>
            <a:r>
              <a:rPr lang="en-US" sz="2400">
                <a:solidFill>
                  <a:srgbClr val="000000"/>
                </a:solidFill>
                <a:latin typeface="Times New Roman"/>
                <a:ea typeface="Times New Roman"/>
                <a:cs typeface="Times New Roman"/>
                <a:sym typeface="Times New Roman"/>
              </a:rPr>
              <a:t>top_k and top_p (sampling strategies)</a:t>
            </a:r>
          </a:p>
          <a:p>
            <a:pPr algn="just" marL="1036320" indent="-345440" lvl="2">
              <a:lnSpc>
                <a:spcPts val="3359"/>
              </a:lnSpc>
              <a:buFont typeface="Arial"/>
              <a:buChar char="⚬"/>
            </a:pPr>
            <a:r>
              <a:rPr lang="en-US" sz="2400">
                <a:solidFill>
                  <a:srgbClr val="000000"/>
                </a:solidFill>
                <a:latin typeface="Times New Roman"/>
                <a:ea typeface="Times New Roman"/>
                <a:cs typeface="Times New Roman"/>
                <a:sym typeface="Times New Roman"/>
              </a:rPr>
              <a:t>no_repeat_ngram_size (prevents repetition)</a:t>
            </a:r>
          </a:p>
          <a:p>
            <a:pPr algn="just">
              <a:lnSpc>
                <a:spcPts val="3359"/>
              </a:lnSpc>
            </a:pPr>
            <a:r>
              <a:rPr lang="en-US" sz="2400">
                <a:solidFill>
                  <a:srgbClr val="000000"/>
                </a:solidFill>
                <a:latin typeface="Times New Roman"/>
                <a:ea typeface="Times New Roman"/>
                <a:cs typeface="Times New Roman"/>
                <a:sym typeface="Times New Roman"/>
              </a:rPr>
              <a:t>Processing:</a:t>
            </a:r>
          </a:p>
          <a:p>
            <a:pPr algn="just"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Avoids Repetition: Removes repeated questions from responses.</a:t>
            </a:r>
          </a:p>
          <a:p>
            <a:pPr algn="just"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Proper Ending: Ensures responses end with punctuation.</a:t>
            </a:r>
          </a:p>
          <a:p>
            <a:pPr algn="just">
              <a:lnSpc>
                <a:spcPts val="3359"/>
              </a:lnSpc>
            </a:pPr>
            <a:r>
              <a:rPr lang="en-US" sz="2400">
                <a:solidFill>
                  <a:srgbClr val="000000"/>
                </a:solidFill>
                <a:latin typeface="Times New Roman"/>
                <a:ea typeface="Times New Roman"/>
                <a:cs typeface="Times New Roman"/>
                <a:sym typeface="Times New Roman"/>
              </a:rPr>
              <a:t>Workflow:</a:t>
            </a:r>
          </a:p>
          <a:p>
            <a:pPr algn="just" marL="518160" indent="-259080" lvl="1">
              <a:lnSpc>
                <a:spcPts val="3359"/>
              </a:lnSpc>
              <a:buAutoNum type="arabicPeriod" startAt="1"/>
            </a:pPr>
            <a:r>
              <a:rPr lang="en-US" sz="2400">
                <a:solidFill>
                  <a:srgbClr val="000000"/>
                </a:solidFill>
                <a:latin typeface="Times New Roman"/>
                <a:ea typeface="Times New Roman"/>
                <a:cs typeface="Times New Roman"/>
                <a:sym typeface="Times New Roman"/>
              </a:rPr>
              <a:t>Request: User submits a query via the frontend.</a:t>
            </a:r>
          </a:p>
          <a:p>
            <a:pPr algn="just" marL="518160" indent="-259080" lvl="1">
              <a:lnSpc>
                <a:spcPts val="3359"/>
              </a:lnSpc>
              <a:buAutoNum type="arabicPeriod" startAt="1"/>
            </a:pPr>
            <a:r>
              <a:rPr lang="en-US" sz="2400">
                <a:solidFill>
                  <a:srgbClr val="000000"/>
                </a:solidFill>
                <a:latin typeface="Times New Roman"/>
                <a:ea typeface="Times New Roman"/>
                <a:cs typeface="Times New Roman"/>
                <a:sym typeface="Times New Roman"/>
              </a:rPr>
              <a:t>Processing: Query is tokenized, and GPT-2 generates a response.</a:t>
            </a:r>
          </a:p>
          <a:p>
            <a:pPr algn="just" marL="518160" indent="-259080" lvl="1">
              <a:lnSpc>
                <a:spcPts val="3359"/>
              </a:lnSpc>
              <a:buAutoNum type="arabicPeriod" startAt="1"/>
            </a:pPr>
            <a:r>
              <a:rPr lang="en-US" sz="2400">
                <a:solidFill>
                  <a:srgbClr val="000000"/>
                </a:solidFill>
                <a:latin typeface="Times New Roman"/>
                <a:ea typeface="Times New Roman"/>
                <a:cs typeface="Times New Roman"/>
                <a:sym typeface="Times New Roman"/>
              </a:rPr>
              <a:t>Delivery: Cleaned response is sent back to the frontend in JSON format.</a:t>
            </a:r>
          </a:p>
          <a:p>
            <a:pPr algn="just">
              <a:lnSpc>
                <a:spcPts val="448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477382" cy="10287000"/>
          </a:xfrm>
          <a:custGeom>
            <a:avLst/>
            <a:gdLst/>
            <a:ahLst/>
            <a:cxnLst/>
            <a:rect r="r" b="b" t="t" l="l"/>
            <a:pathLst>
              <a:path h="10287000" w="4477382">
                <a:moveTo>
                  <a:pt x="0" y="0"/>
                </a:moveTo>
                <a:lnTo>
                  <a:pt x="4477382" y="0"/>
                </a:lnTo>
                <a:lnTo>
                  <a:pt x="4477382" y="10287000"/>
                </a:lnTo>
                <a:lnTo>
                  <a:pt x="0" y="10287000"/>
                </a:lnTo>
                <a:lnTo>
                  <a:pt x="0" y="0"/>
                </a:lnTo>
                <a:close/>
              </a:path>
            </a:pathLst>
          </a:custGeom>
          <a:blipFill>
            <a:blip r:embed="rId2"/>
            <a:stretch>
              <a:fillRect l="-71886" t="0" r="-71886" b="0"/>
            </a:stretch>
          </a:blipFill>
        </p:spPr>
      </p:sp>
      <p:sp>
        <p:nvSpPr>
          <p:cNvPr name="Freeform 3" id="3"/>
          <p:cNvSpPr/>
          <p:nvPr/>
        </p:nvSpPr>
        <p:spPr>
          <a:xfrm flipH="false" flipV="false" rot="0">
            <a:off x="5782060" y="560957"/>
            <a:ext cx="11256117" cy="6580631"/>
          </a:xfrm>
          <a:custGeom>
            <a:avLst/>
            <a:gdLst/>
            <a:ahLst/>
            <a:cxnLst/>
            <a:rect r="r" b="b" t="t" l="l"/>
            <a:pathLst>
              <a:path h="6580631" w="11256117">
                <a:moveTo>
                  <a:pt x="0" y="0"/>
                </a:moveTo>
                <a:lnTo>
                  <a:pt x="11256117" y="0"/>
                </a:lnTo>
                <a:lnTo>
                  <a:pt x="11256117" y="6580632"/>
                </a:lnTo>
                <a:lnTo>
                  <a:pt x="0" y="6580632"/>
                </a:lnTo>
                <a:lnTo>
                  <a:pt x="0" y="0"/>
                </a:lnTo>
                <a:close/>
              </a:path>
            </a:pathLst>
          </a:custGeom>
          <a:blipFill>
            <a:blip r:embed="rId3"/>
            <a:stretch>
              <a:fillRect l="0" t="-7841" r="0" b="-7841"/>
            </a:stretch>
          </a:blipFill>
        </p:spPr>
      </p:sp>
      <p:sp>
        <p:nvSpPr>
          <p:cNvPr name="TextBox 4" id="4"/>
          <p:cNvSpPr txBox="true"/>
          <p:nvPr/>
        </p:nvSpPr>
        <p:spPr>
          <a:xfrm rot="0">
            <a:off x="151336" y="55272"/>
            <a:ext cx="4326046" cy="3038475"/>
          </a:xfrm>
          <a:prstGeom prst="rect">
            <a:avLst/>
          </a:prstGeom>
        </p:spPr>
        <p:txBody>
          <a:bodyPr anchor="t" rtlCol="false" tIns="0" lIns="0" bIns="0" rIns="0">
            <a:spAutoFit/>
          </a:bodyPr>
          <a:lstStyle/>
          <a:p>
            <a:pPr algn="l">
              <a:lnSpc>
                <a:spcPts val="7679"/>
              </a:lnSpc>
            </a:pPr>
            <a:r>
              <a:rPr lang="en-US" sz="6399" b="true">
                <a:solidFill>
                  <a:srgbClr val="FFFFFF"/>
                </a:solidFill>
                <a:latin typeface="Times New Roman Bold"/>
                <a:ea typeface="Times New Roman Bold"/>
                <a:cs typeface="Times New Roman Bold"/>
                <a:sym typeface="Times New Roman Bold"/>
              </a:rPr>
              <a:t>Result </a:t>
            </a:r>
          </a:p>
          <a:p>
            <a:pPr algn="l">
              <a:lnSpc>
                <a:spcPts val="7679"/>
              </a:lnSpc>
            </a:pPr>
            <a:r>
              <a:rPr lang="en-US" sz="6399" b="true">
                <a:solidFill>
                  <a:srgbClr val="FFFFFF"/>
                </a:solidFill>
                <a:latin typeface="Times New Roman Bold"/>
                <a:ea typeface="Times New Roman Bold"/>
                <a:cs typeface="Times New Roman Bold"/>
                <a:sym typeface="Times New Roman Bold"/>
              </a:rPr>
              <a:t>and </a:t>
            </a:r>
          </a:p>
          <a:p>
            <a:pPr algn="l">
              <a:lnSpc>
                <a:spcPts val="7679"/>
              </a:lnSpc>
            </a:pPr>
            <a:r>
              <a:rPr lang="en-US" sz="6399" b="true">
                <a:solidFill>
                  <a:srgbClr val="FFFFFF"/>
                </a:solidFill>
                <a:latin typeface="Times New Roman Bold"/>
                <a:ea typeface="Times New Roman Bold"/>
                <a:cs typeface="Times New Roman Bold"/>
                <a:sym typeface="Times New Roman Bold"/>
              </a:rPr>
              <a:t>Evaluation</a:t>
            </a:r>
          </a:p>
        </p:txBody>
      </p:sp>
      <p:sp>
        <p:nvSpPr>
          <p:cNvPr name="TextBox 5" id="5"/>
          <p:cNvSpPr txBox="true"/>
          <p:nvPr/>
        </p:nvSpPr>
        <p:spPr>
          <a:xfrm rot="0">
            <a:off x="8269575" y="7498280"/>
            <a:ext cx="6281086" cy="21297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Response Accuracy: 85%</a:t>
            </a:r>
          </a:p>
          <a:p>
            <a:pPr algn="just"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Response Quality: 8.1/10</a:t>
            </a:r>
          </a:p>
          <a:p>
            <a:pPr algn="just"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Response Time: 434 milliseconds</a:t>
            </a:r>
          </a:p>
          <a:p>
            <a:pPr algn="just"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Repetition Handling: 90%</a:t>
            </a:r>
          </a:p>
          <a:p>
            <a:pPr algn="just">
              <a:lnSpc>
                <a:spcPts val="335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01000" y="0"/>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3050" t="0" r="-3050" b="0"/>
              </a:stretch>
            </a:blipFill>
          </p:spPr>
        </p:sp>
      </p:grpSp>
      <p:sp>
        <p:nvSpPr>
          <p:cNvPr name="TextBox 4" id="4"/>
          <p:cNvSpPr txBox="true"/>
          <p:nvPr/>
        </p:nvSpPr>
        <p:spPr>
          <a:xfrm rot="0">
            <a:off x="271639" y="140816"/>
            <a:ext cx="8890410" cy="819150"/>
          </a:xfrm>
          <a:prstGeom prst="rect">
            <a:avLst/>
          </a:prstGeom>
        </p:spPr>
        <p:txBody>
          <a:bodyPr anchor="t" rtlCol="false" tIns="0" lIns="0" bIns="0" rIns="0">
            <a:spAutoFit/>
          </a:bodyPr>
          <a:lstStyle/>
          <a:p>
            <a:pPr algn="l">
              <a:lnSpc>
                <a:spcPts val="5759"/>
              </a:lnSpc>
            </a:pPr>
            <a:r>
              <a:rPr lang="en-US" sz="4800" b="true">
                <a:solidFill>
                  <a:srgbClr val="A20E20"/>
                </a:solidFill>
                <a:latin typeface="Times New Roman Bold"/>
                <a:ea typeface="Times New Roman Bold"/>
                <a:cs typeface="Times New Roman Bold"/>
                <a:sym typeface="Times New Roman Bold"/>
              </a:rPr>
              <a:t>YOLOv8n</a:t>
            </a:r>
          </a:p>
        </p:txBody>
      </p:sp>
      <p:grpSp>
        <p:nvGrpSpPr>
          <p:cNvPr name="Group 5" id="5"/>
          <p:cNvGrpSpPr/>
          <p:nvPr/>
        </p:nvGrpSpPr>
        <p:grpSpPr>
          <a:xfrm rot="-10800000">
            <a:off x="14447117" y="0"/>
            <a:ext cx="7681766" cy="3540443"/>
            <a:chOff x="0" y="0"/>
            <a:chExt cx="406400" cy="187305"/>
          </a:xfrm>
        </p:grpSpPr>
        <p:sp>
          <p:nvSpPr>
            <p:cNvPr name="Freeform 6" id="6"/>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7" id="7"/>
            <p:cNvSpPr txBox="true"/>
            <p:nvPr/>
          </p:nvSpPr>
          <p:spPr>
            <a:xfrm>
              <a:off x="127000" y="-66675"/>
              <a:ext cx="152400" cy="253980"/>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271639" y="885825"/>
            <a:ext cx="13117047" cy="7566661"/>
          </a:xfrm>
          <a:prstGeom prst="rect">
            <a:avLst/>
          </a:prstGeom>
        </p:spPr>
        <p:txBody>
          <a:bodyPr anchor="t" rtlCol="false" tIns="0" lIns="0" bIns="0" rIns="0">
            <a:spAutoFit/>
          </a:bodyPr>
          <a:lstStyle/>
          <a:p>
            <a:pPr algn="just">
              <a:lnSpc>
                <a:spcPts val="5039"/>
              </a:lnSpc>
            </a:pPr>
            <a:r>
              <a:rPr lang="en-US" sz="3599">
                <a:solidFill>
                  <a:srgbClr val="000000"/>
                </a:solidFill>
                <a:latin typeface="Times New Roman"/>
                <a:ea typeface="Times New Roman"/>
                <a:cs typeface="Times New Roman"/>
                <a:sym typeface="Times New Roman"/>
              </a:rPr>
              <a:t>The project aims to develop a deep learning model for detecting and classifying brain tumors in MRI images.Utilizes the YOLOv8n model, a cutting-edge object detection architecture.Brain tumors are life-threatening and require accurate diagnosis for effective treatment.</a:t>
            </a:r>
          </a:p>
          <a:p>
            <a:pPr algn="l">
              <a:lnSpc>
                <a:spcPts val="3919"/>
              </a:lnSpc>
            </a:pPr>
          </a:p>
          <a:p>
            <a:pPr algn="l">
              <a:lnSpc>
                <a:spcPts val="5039"/>
              </a:lnSpc>
            </a:pPr>
            <a:r>
              <a:rPr lang="en-US" sz="3599" b="true">
                <a:solidFill>
                  <a:srgbClr val="A20E20"/>
                </a:solidFill>
                <a:latin typeface="Times New Roman Bold"/>
                <a:ea typeface="Times New Roman Bold"/>
                <a:cs typeface="Times New Roman Bold"/>
                <a:sym typeface="Times New Roman Bold"/>
              </a:rPr>
              <a:t>Model Training:</a:t>
            </a:r>
          </a:p>
          <a:p>
            <a:pPr algn="l"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Training Epochs: 100</a:t>
            </a:r>
          </a:p>
          <a:p>
            <a:pPr algn="l"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Optimizer: Adam</a:t>
            </a:r>
          </a:p>
          <a:p>
            <a:pPr algn="l"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Loss Function: Binary Cross-entropy &amp; </a:t>
            </a:r>
          </a:p>
          <a:p>
            <a:pPr algn="l">
              <a:lnSpc>
                <a:spcPts val="5039"/>
              </a:lnSpc>
            </a:pPr>
            <a:r>
              <a:rPr lang="en-US" sz="3599">
                <a:solidFill>
                  <a:srgbClr val="000000"/>
                </a:solidFill>
                <a:latin typeface="Times New Roman"/>
                <a:ea typeface="Times New Roman"/>
                <a:cs typeface="Times New Roman"/>
                <a:sym typeface="Times New Roman"/>
              </a:rPr>
              <a:t>                              Categorical cross-entropy</a:t>
            </a:r>
          </a:p>
          <a:p>
            <a:pPr algn="l"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Learning Rate: 0.0001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9742130"/>
          </a:xfrm>
          <a:custGeom>
            <a:avLst/>
            <a:gdLst/>
            <a:ahLst/>
            <a:cxnLst/>
            <a:rect r="r" b="b" t="t" l="l"/>
            <a:pathLst>
              <a:path h="9742130" w="18288000">
                <a:moveTo>
                  <a:pt x="0" y="0"/>
                </a:moveTo>
                <a:lnTo>
                  <a:pt x="18288000" y="0"/>
                </a:lnTo>
                <a:lnTo>
                  <a:pt x="18288000" y="9742130"/>
                </a:lnTo>
                <a:lnTo>
                  <a:pt x="0" y="9742130"/>
                </a:lnTo>
                <a:lnTo>
                  <a:pt x="0" y="0"/>
                </a:lnTo>
                <a:close/>
              </a:path>
            </a:pathLst>
          </a:custGeom>
          <a:blipFill>
            <a:blip r:embed="rId2"/>
            <a:stretch>
              <a:fillRect l="-9189" t="0" r="-9189"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0320000" cy="10287000"/>
          </a:xfrm>
          <a:custGeom>
            <a:avLst/>
            <a:gdLst/>
            <a:ahLst/>
            <a:cxnLst/>
            <a:rect r="r" b="b" t="t" l="l"/>
            <a:pathLst>
              <a:path h="10287000" w="20320000">
                <a:moveTo>
                  <a:pt x="0" y="0"/>
                </a:moveTo>
                <a:lnTo>
                  <a:pt x="20320000" y="0"/>
                </a:lnTo>
                <a:lnTo>
                  <a:pt x="20320000" y="10287000"/>
                </a:lnTo>
                <a:lnTo>
                  <a:pt x="0" y="10287000"/>
                </a:lnTo>
                <a:lnTo>
                  <a:pt x="0" y="0"/>
                </a:lnTo>
                <a:close/>
              </a:path>
            </a:pathLst>
          </a:custGeom>
          <a:blipFill>
            <a:blip r:embed="rId2"/>
            <a:stretch>
              <a:fillRect l="0" t="-1415" r="-24838" b="-2154"/>
            </a:stretch>
          </a:blipFill>
        </p:spPr>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4594198" y="-132189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A20E20"/>
            </a:solidFill>
          </p:spPr>
        </p:sp>
        <p:sp>
          <p:nvSpPr>
            <p:cNvPr name="TextBox 4" id="4"/>
            <p:cNvSpPr txBox="true"/>
            <p:nvPr/>
          </p:nvSpPr>
          <p:spPr>
            <a:xfrm>
              <a:off x="127000" y="-66675"/>
              <a:ext cx="758092" cy="319345"/>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866775"/>
            <a:ext cx="13807323" cy="1447800"/>
          </a:xfrm>
          <a:prstGeom prst="rect">
            <a:avLst/>
          </a:prstGeom>
        </p:spPr>
        <p:txBody>
          <a:bodyPr anchor="t" rtlCol="false" tIns="0" lIns="0" bIns="0" rIns="0">
            <a:spAutoFit/>
          </a:bodyPr>
          <a:lstStyle/>
          <a:p>
            <a:pPr algn="l">
              <a:lnSpc>
                <a:spcPts val="10199"/>
              </a:lnSpc>
            </a:pPr>
            <a:r>
              <a:rPr lang="en-US" sz="8499" b="true">
                <a:solidFill>
                  <a:srgbClr val="FFFFFF"/>
                </a:solidFill>
                <a:latin typeface="Times New Roman Bold"/>
                <a:ea typeface="Times New Roman Bold"/>
                <a:cs typeface="Times New Roman Bold"/>
                <a:sym typeface="Times New Roman Bold"/>
              </a:rPr>
              <a:t>Advantages &amp; Limitations</a:t>
            </a:r>
          </a:p>
        </p:txBody>
      </p:sp>
      <p:grpSp>
        <p:nvGrpSpPr>
          <p:cNvPr name="Group 6" id="6"/>
          <p:cNvGrpSpPr/>
          <p:nvPr/>
        </p:nvGrpSpPr>
        <p:grpSpPr>
          <a:xfrm rot="0">
            <a:off x="1028700" y="5324652"/>
            <a:ext cx="3295436" cy="1073376"/>
            <a:chOff x="0" y="0"/>
            <a:chExt cx="867934" cy="282700"/>
          </a:xfrm>
        </p:grpSpPr>
        <p:sp>
          <p:nvSpPr>
            <p:cNvPr name="Freeform 7" id="7"/>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8" id="8"/>
            <p:cNvSpPr txBox="true"/>
            <p:nvPr/>
          </p:nvSpPr>
          <p:spPr>
            <a:xfrm>
              <a:off x="0" y="-114300"/>
              <a:ext cx="867934" cy="397000"/>
            </a:xfrm>
            <a:prstGeom prst="rect">
              <a:avLst/>
            </a:prstGeom>
          </p:spPr>
          <p:txBody>
            <a:bodyPr anchor="ctr" rtlCol="false" tIns="50800" lIns="50800" bIns="50800" rIns="50800"/>
            <a:lstStyle/>
            <a:p>
              <a:pPr algn="ctr">
                <a:lnSpc>
                  <a:spcPts val="4199"/>
                </a:lnSpc>
              </a:pPr>
              <a:r>
                <a:rPr lang="en-US" b="true" sz="2999">
                  <a:solidFill>
                    <a:srgbClr val="A20E20"/>
                  </a:solidFill>
                  <a:latin typeface="Times New Roman Bold"/>
                  <a:ea typeface="Times New Roman Bold"/>
                  <a:cs typeface="Times New Roman Bold"/>
                  <a:sym typeface="Times New Roman Bold"/>
                </a:rPr>
                <a:t>Early Detection</a:t>
              </a:r>
            </a:p>
          </p:txBody>
        </p:sp>
      </p:grpSp>
      <p:grpSp>
        <p:nvGrpSpPr>
          <p:cNvPr name="Group 9" id="9"/>
          <p:cNvGrpSpPr/>
          <p:nvPr/>
        </p:nvGrpSpPr>
        <p:grpSpPr>
          <a:xfrm rot="0">
            <a:off x="5375097" y="5324652"/>
            <a:ext cx="3295436" cy="1073376"/>
            <a:chOff x="0" y="0"/>
            <a:chExt cx="867934" cy="282700"/>
          </a:xfrm>
        </p:grpSpPr>
        <p:sp>
          <p:nvSpPr>
            <p:cNvPr name="Freeform 10" id="10"/>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11" id="11"/>
            <p:cNvSpPr txBox="true"/>
            <p:nvPr/>
          </p:nvSpPr>
          <p:spPr>
            <a:xfrm>
              <a:off x="0" y="-114300"/>
              <a:ext cx="867934" cy="397000"/>
            </a:xfrm>
            <a:prstGeom prst="rect">
              <a:avLst/>
            </a:prstGeom>
          </p:spPr>
          <p:txBody>
            <a:bodyPr anchor="ctr" rtlCol="false" tIns="50800" lIns="50800" bIns="50800" rIns="50800"/>
            <a:lstStyle/>
            <a:p>
              <a:pPr algn="ctr">
                <a:lnSpc>
                  <a:spcPts val="4199"/>
                </a:lnSpc>
              </a:pPr>
              <a:r>
                <a:rPr lang="en-US" b="true" sz="2999">
                  <a:solidFill>
                    <a:srgbClr val="A20E20"/>
                  </a:solidFill>
                  <a:latin typeface="Times New Roman Bold"/>
                  <a:ea typeface="Times New Roman Bold"/>
                  <a:cs typeface="Times New Roman Bold"/>
                  <a:sym typeface="Times New Roman Bold"/>
                </a:rPr>
                <a:t>High Accuracy</a:t>
              </a:r>
            </a:p>
          </p:txBody>
        </p:sp>
      </p:grpSp>
      <p:grpSp>
        <p:nvGrpSpPr>
          <p:cNvPr name="Group 12" id="12"/>
          <p:cNvGrpSpPr/>
          <p:nvPr/>
        </p:nvGrpSpPr>
        <p:grpSpPr>
          <a:xfrm rot="0">
            <a:off x="9617467" y="5324652"/>
            <a:ext cx="3295436" cy="1073376"/>
            <a:chOff x="0" y="0"/>
            <a:chExt cx="867934" cy="282700"/>
          </a:xfrm>
        </p:grpSpPr>
        <p:sp>
          <p:nvSpPr>
            <p:cNvPr name="Freeform 13" id="13"/>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14" id="14"/>
            <p:cNvSpPr txBox="true"/>
            <p:nvPr/>
          </p:nvSpPr>
          <p:spPr>
            <a:xfrm>
              <a:off x="0" y="-114300"/>
              <a:ext cx="867934" cy="397000"/>
            </a:xfrm>
            <a:prstGeom prst="rect">
              <a:avLst/>
            </a:prstGeom>
          </p:spPr>
          <p:txBody>
            <a:bodyPr anchor="ctr" rtlCol="false" tIns="50800" lIns="50800" bIns="50800" rIns="50800"/>
            <a:lstStyle/>
            <a:p>
              <a:pPr algn="ctr">
                <a:lnSpc>
                  <a:spcPts val="4199"/>
                </a:lnSpc>
              </a:pPr>
              <a:r>
                <a:rPr lang="en-US" b="true" sz="2999">
                  <a:solidFill>
                    <a:srgbClr val="A20E20"/>
                  </a:solidFill>
                  <a:latin typeface="Times New Roman Bold"/>
                  <a:ea typeface="Times New Roman Bold"/>
                  <a:cs typeface="Times New Roman Bold"/>
                  <a:sym typeface="Times New Roman Bold"/>
                </a:rPr>
                <a:t>Model Dependency</a:t>
              </a:r>
            </a:p>
          </p:txBody>
        </p:sp>
      </p:grpSp>
      <p:grpSp>
        <p:nvGrpSpPr>
          <p:cNvPr name="Group 15" id="15"/>
          <p:cNvGrpSpPr/>
          <p:nvPr/>
        </p:nvGrpSpPr>
        <p:grpSpPr>
          <a:xfrm rot="0">
            <a:off x="13963864" y="5324652"/>
            <a:ext cx="3295436" cy="1073376"/>
            <a:chOff x="0" y="0"/>
            <a:chExt cx="867934" cy="282700"/>
          </a:xfrm>
        </p:grpSpPr>
        <p:sp>
          <p:nvSpPr>
            <p:cNvPr name="Freeform 16" id="16"/>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17" id="17"/>
            <p:cNvSpPr txBox="true"/>
            <p:nvPr/>
          </p:nvSpPr>
          <p:spPr>
            <a:xfrm>
              <a:off x="0" y="-114300"/>
              <a:ext cx="867934" cy="397000"/>
            </a:xfrm>
            <a:prstGeom prst="rect">
              <a:avLst/>
            </a:prstGeom>
          </p:spPr>
          <p:txBody>
            <a:bodyPr anchor="ctr" rtlCol="false" tIns="50800" lIns="50800" bIns="50800" rIns="50800"/>
            <a:lstStyle/>
            <a:p>
              <a:pPr algn="ctr">
                <a:lnSpc>
                  <a:spcPts val="4199"/>
                </a:lnSpc>
              </a:pPr>
              <a:r>
                <a:rPr lang="en-US" b="true" sz="2999">
                  <a:solidFill>
                    <a:srgbClr val="A20E20"/>
                  </a:solidFill>
                  <a:latin typeface="Times New Roman Bold"/>
                  <a:ea typeface="Times New Roman Bold"/>
                  <a:cs typeface="Times New Roman Bold"/>
                  <a:sym typeface="Times New Roman Bold"/>
                </a:rPr>
                <a:t>Limited Scope</a:t>
              </a:r>
            </a:p>
          </p:txBody>
        </p:sp>
      </p:grpSp>
      <p:sp>
        <p:nvSpPr>
          <p:cNvPr name="AutoShape 18" id="18"/>
          <p:cNvSpPr/>
          <p:nvPr/>
        </p:nvSpPr>
        <p:spPr>
          <a:xfrm>
            <a:off x="4324136" y="5861340"/>
            <a:ext cx="1050961" cy="0"/>
          </a:xfrm>
          <a:prstGeom prst="line">
            <a:avLst/>
          </a:prstGeom>
          <a:ln cap="flat" w="9525">
            <a:solidFill>
              <a:srgbClr val="2A2E3A"/>
            </a:solidFill>
            <a:prstDash val="solid"/>
            <a:headEnd type="none" len="sm" w="sm"/>
            <a:tailEnd type="none" len="sm" w="sm"/>
          </a:ln>
        </p:spPr>
      </p:sp>
      <p:sp>
        <p:nvSpPr>
          <p:cNvPr name="AutoShape 19" id="19"/>
          <p:cNvSpPr/>
          <p:nvPr/>
        </p:nvSpPr>
        <p:spPr>
          <a:xfrm>
            <a:off x="12912903" y="5861340"/>
            <a:ext cx="1050961" cy="0"/>
          </a:xfrm>
          <a:prstGeom prst="line">
            <a:avLst/>
          </a:prstGeom>
          <a:ln cap="flat" w="9525">
            <a:solidFill>
              <a:srgbClr val="2A2E3A"/>
            </a:solidFill>
            <a:prstDash val="solid"/>
            <a:headEnd type="none" len="sm" w="sm"/>
            <a:tailEnd type="none" len="sm" w="sm"/>
          </a:ln>
        </p:spPr>
      </p:sp>
      <p:sp>
        <p:nvSpPr>
          <p:cNvPr name="TextBox 20" id="20"/>
          <p:cNvSpPr txBox="true"/>
          <p:nvPr/>
        </p:nvSpPr>
        <p:spPr>
          <a:xfrm rot="0">
            <a:off x="1028700" y="6775908"/>
            <a:ext cx="3295436" cy="1291590"/>
          </a:xfrm>
          <a:prstGeom prst="rect">
            <a:avLst/>
          </a:prstGeom>
        </p:spPr>
        <p:txBody>
          <a:bodyPr anchor="t" rtlCol="false" tIns="0" lIns="0" bIns="0" rIns="0">
            <a:spAutoFit/>
          </a:bodyPr>
          <a:lstStyle/>
          <a:p>
            <a:pPr algn="ctr">
              <a:lnSpc>
                <a:spcPts val="3359"/>
              </a:lnSpc>
            </a:pPr>
            <a:r>
              <a:rPr lang="en-US" sz="2400">
                <a:solidFill>
                  <a:srgbClr val="2A2E3A"/>
                </a:solidFill>
                <a:latin typeface="Times New Roman"/>
                <a:ea typeface="Times New Roman"/>
                <a:cs typeface="Times New Roman"/>
                <a:sym typeface="Times New Roman"/>
              </a:rPr>
              <a:t>Facilitates timely intervention, crucial for saving lives.</a:t>
            </a:r>
          </a:p>
        </p:txBody>
      </p:sp>
      <p:sp>
        <p:nvSpPr>
          <p:cNvPr name="TextBox 21" id="21"/>
          <p:cNvSpPr txBox="true"/>
          <p:nvPr/>
        </p:nvSpPr>
        <p:spPr>
          <a:xfrm rot="0">
            <a:off x="5340421" y="6775908"/>
            <a:ext cx="3295436" cy="1291590"/>
          </a:xfrm>
          <a:prstGeom prst="rect">
            <a:avLst/>
          </a:prstGeom>
        </p:spPr>
        <p:txBody>
          <a:bodyPr anchor="t" rtlCol="false" tIns="0" lIns="0" bIns="0" rIns="0">
            <a:spAutoFit/>
          </a:bodyPr>
          <a:lstStyle/>
          <a:p>
            <a:pPr algn="ctr">
              <a:lnSpc>
                <a:spcPts val="3359"/>
              </a:lnSpc>
            </a:pPr>
            <a:r>
              <a:rPr lang="en-US" sz="2400">
                <a:solidFill>
                  <a:srgbClr val="2A2E3A"/>
                </a:solidFill>
                <a:latin typeface="Times New Roman"/>
                <a:ea typeface="Times New Roman"/>
                <a:cs typeface="Times New Roman"/>
                <a:sym typeface="Times New Roman"/>
              </a:rPr>
              <a:t>Uses YOLOv8n and advanced AI, enhancing detection precision</a:t>
            </a:r>
          </a:p>
        </p:txBody>
      </p:sp>
      <p:sp>
        <p:nvSpPr>
          <p:cNvPr name="TextBox 22" id="22"/>
          <p:cNvSpPr txBox="true"/>
          <p:nvPr/>
        </p:nvSpPr>
        <p:spPr>
          <a:xfrm rot="0">
            <a:off x="9652143" y="6775908"/>
            <a:ext cx="3295436" cy="1291590"/>
          </a:xfrm>
          <a:prstGeom prst="rect">
            <a:avLst/>
          </a:prstGeom>
        </p:spPr>
        <p:txBody>
          <a:bodyPr anchor="t" rtlCol="false" tIns="0" lIns="0" bIns="0" rIns="0">
            <a:spAutoFit/>
          </a:bodyPr>
          <a:lstStyle/>
          <a:p>
            <a:pPr algn="ctr">
              <a:lnSpc>
                <a:spcPts val="3359"/>
              </a:lnSpc>
            </a:pPr>
            <a:r>
              <a:rPr lang="en-US" sz="2400">
                <a:solidFill>
                  <a:srgbClr val="2A2E3A"/>
                </a:solidFill>
                <a:latin typeface="Times New Roman"/>
                <a:ea typeface="Times New Roman"/>
                <a:cs typeface="Times New Roman"/>
                <a:sym typeface="Times New Roman"/>
              </a:rPr>
              <a:t>Accuracy depends on the quality of the trained dataset.</a:t>
            </a:r>
          </a:p>
        </p:txBody>
      </p:sp>
      <p:sp>
        <p:nvSpPr>
          <p:cNvPr name="TextBox 23" id="23"/>
          <p:cNvSpPr txBox="true"/>
          <p:nvPr/>
        </p:nvSpPr>
        <p:spPr>
          <a:xfrm rot="0">
            <a:off x="13963864" y="6775908"/>
            <a:ext cx="3295436" cy="1291590"/>
          </a:xfrm>
          <a:prstGeom prst="rect">
            <a:avLst/>
          </a:prstGeom>
        </p:spPr>
        <p:txBody>
          <a:bodyPr anchor="t" rtlCol="false" tIns="0" lIns="0" bIns="0" rIns="0">
            <a:spAutoFit/>
          </a:bodyPr>
          <a:lstStyle/>
          <a:p>
            <a:pPr algn="ctr">
              <a:lnSpc>
                <a:spcPts val="3359"/>
              </a:lnSpc>
            </a:pPr>
            <a:r>
              <a:rPr lang="en-US" sz="2400">
                <a:solidFill>
                  <a:srgbClr val="2A2E3A"/>
                </a:solidFill>
                <a:latin typeface="Times New Roman"/>
                <a:ea typeface="Times New Roman"/>
                <a:cs typeface="Times New Roman"/>
                <a:sym typeface="Times New Roman"/>
              </a:rPr>
              <a:t>Focuses on specific tumor types; may not detect all variants.</a:t>
            </a:r>
          </a:p>
        </p:txBody>
      </p:sp>
      <p:grpSp>
        <p:nvGrpSpPr>
          <p:cNvPr name="Group 24" id="24"/>
          <p:cNvGrpSpPr/>
          <p:nvPr/>
        </p:nvGrpSpPr>
        <p:grpSpPr>
          <a:xfrm rot="0">
            <a:off x="13814230" y="9258300"/>
            <a:ext cx="5765006" cy="1028700"/>
            <a:chOff x="0" y="0"/>
            <a:chExt cx="1049690" cy="187305"/>
          </a:xfrm>
        </p:grpSpPr>
        <p:sp>
          <p:nvSpPr>
            <p:cNvPr name="Freeform 25" id="25"/>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26" id="26"/>
            <p:cNvSpPr txBox="true"/>
            <p:nvPr/>
          </p:nvSpPr>
          <p:spPr>
            <a:xfrm>
              <a:off x="127000" y="-66675"/>
              <a:ext cx="795690" cy="25398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12262" y="3072577"/>
            <a:ext cx="5263476" cy="4141845"/>
            <a:chOff x="0" y="0"/>
            <a:chExt cx="1298489" cy="1021785"/>
          </a:xfrm>
        </p:grpSpPr>
        <p:sp>
          <p:nvSpPr>
            <p:cNvPr name="Freeform 3" id="3"/>
            <p:cNvSpPr/>
            <p:nvPr/>
          </p:nvSpPr>
          <p:spPr>
            <a:xfrm flipH="false" flipV="false" rot="0">
              <a:off x="0" y="0"/>
              <a:ext cx="1298489" cy="1021785"/>
            </a:xfrm>
            <a:custGeom>
              <a:avLst/>
              <a:gdLst/>
              <a:ahLst/>
              <a:cxnLst/>
              <a:rect r="r" b="b" t="t" l="l"/>
              <a:pathLst>
                <a:path h="1021785" w="1298489">
                  <a:moveTo>
                    <a:pt x="649245" y="0"/>
                  </a:moveTo>
                  <a:lnTo>
                    <a:pt x="1298489" y="203200"/>
                  </a:lnTo>
                  <a:lnTo>
                    <a:pt x="1298489" y="818585"/>
                  </a:lnTo>
                  <a:lnTo>
                    <a:pt x="649245" y="1021785"/>
                  </a:lnTo>
                  <a:lnTo>
                    <a:pt x="0" y="818585"/>
                  </a:lnTo>
                  <a:lnTo>
                    <a:pt x="0" y="203200"/>
                  </a:lnTo>
                  <a:lnTo>
                    <a:pt x="649245" y="0"/>
                  </a:lnTo>
                  <a:close/>
                </a:path>
              </a:pathLst>
            </a:custGeom>
            <a:solidFill>
              <a:srgbClr val="A20E20"/>
            </a:solidFill>
          </p:spPr>
        </p:sp>
        <p:sp>
          <p:nvSpPr>
            <p:cNvPr name="TextBox 4" id="4"/>
            <p:cNvSpPr txBox="true"/>
            <p:nvPr/>
          </p:nvSpPr>
          <p:spPr>
            <a:xfrm>
              <a:off x="0" y="92075"/>
              <a:ext cx="1298489" cy="790010"/>
            </a:xfrm>
            <a:prstGeom prst="rect">
              <a:avLst/>
            </a:prstGeom>
          </p:spPr>
          <p:txBody>
            <a:bodyPr anchor="ctr" rtlCol="false" tIns="40519" lIns="40519" bIns="40519" rIns="40519"/>
            <a:lstStyle/>
            <a:p>
              <a:pPr algn="ctr">
                <a:lnSpc>
                  <a:spcPts val="1674"/>
                </a:lnSpc>
              </a:pPr>
            </a:p>
          </p:txBody>
        </p:sp>
      </p:gr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777" r="0" b="-33777"/>
            </a:stretch>
          </a:blipFill>
        </p:spPr>
      </p:sp>
      <p:sp>
        <p:nvSpPr>
          <p:cNvPr name="TextBox 6" id="6"/>
          <p:cNvSpPr txBox="true"/>
          <p:nvPr/>
        </p:nvSpPr>
        <p:spPr>
          <a:xfrm rot="0">
            <a:off x="7296181" y="4590097"/>
            <a:ext cx="3695637" cy="916305"/>
          </a:xfrm>
          <a:prstGeom prst="rect">
            <a:avLst/>
          </a:prstGeom>
        </p:spPr>
        <p:txBody>
          <a:bodyPr anchor="t" rtlCol="false" tIns="0" lIns="0" bIns="0" rIns="0">
            <a:spAutoFit/>
          </a:bodyPr>
          <a:lstStyle/>
          <a:p>
            <a:pPr algn="ctr">
              <a:lnSpc>
                <a:spcPts val="6719"/>
              </a:lnSpc>
            </a:pPr>
            <a:r>
              <a:rPr lang="en-US" b="true" sz="4800">
                <a:solidFill>
                  <a:srgbClr val="FFFFFF"/>
                </a:solidFill>
                <a:latin typeface="Times New Roman Bold"/>
                <a:ea typeface="Times New Roman Bold"/>
                <a:cs typeface="Times New Roman Bold"/>
                <a:sym typeface="Times New Roman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196735" cy="10287000"/>
            <a:chOff x="0" y="0"/>
            <a:chExt cx="1105313" cy="2709333"/>
          </a:xfrm>
        </p:grpSpPr>
        <p:sp>
          <p:nvSpPr>
            <p:cNvPr name="Freeform 3" id="3"/>
            <p:cNvSpPr/>
            <p:nvPr/>
          </p:nvSpPr>
          <p:spPr>
            <a:xfrm flipH="false" flipV="false" rot="0">
              <a:off x="0" y="0"/>
              <a:ext cx="1105313" cy="2709333"/>
            </a:xfrm>
            <a:custGeom>
              <a:avLst/>
              <a:gdLst/>
              <a:ahLst/>
              <a:cxnLst/>
              <a:rect r="r" b="b" t="t" l="l"/>
              <a:pathLst>
                <a:path h="2709333" w="1105313">
                  <a:moveTo>
                    <a:pt x="0" y="0"/>
                  </a:moveTo>
                  <a:lnTo>
                    <a:pt x="1105313" y="0"/>
                  </a:lnTo>
                  <a:lnTo>
                    <a:pt x="1105313" y="2709333"/>
                  </a:lnTo>
                  <a:lnTo>
                    <a:pt x="0" y="2709333"/>
                  </a:lnTo>
                  <a:close/>
                </a:path>
              </a:pathLst>
            </a:custGeom>
            <a:solidFill>
              <a:srgbClr val="E8223B"/>
            </a:solidFill>
          </p:spPr>
        </p:sp>
        <p:sp>
          <p:nvSpPr>
            <p:cNvPr name="TextBox 4" id="4"/>
            <p:cNvSpPr txBox="true"/>
            <p:nvPr/>
          </p:nvSpPr>
          <p:spPr>
            <a:xfrm>
              <a:off x="0" y="-28575"/>
              <a:ext cx="1105313" cy="2737908"/>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4366138" y="318206"/>
            <a:ext cx="13515364" cy="9463256"/>
          </a:xfrm>
          <a:prstGeom prst="rect">
            <a:avLst/>
          </a:prstGeom>
        </p:spPr>
        <p:txBody>
          <a:bodyPr anchor="t" rtlCol="false" tIns="0" lIns="0" bIns="0" rIns="0">
            <a:spAutoFit/>
          </a:bodyPr>
          <a:lstStyle/>
          <a:p>
            <a:pPr algn="l">
              <a:lnSpc>
                <a:spcPts val="3359"/>
              </a:lnSpc>
            </a:pPr>
            <a:r>
              <a:rPr lang="en-US" sz="2400">
                <a:solidFill>
                  <a:srgbClr val="000000"/>
                </a:solidFill>
                <a:latin typeface="Times New Roman"/>
                <a:ea typeface="Times New Roman"/>
                <a:cs typeface="Times New Roman"/>
                <a:sym typeface="Times New Roman"/>
              </a:rPr>
              <a:t>Data Overview</a:t>
            </a:r>
          </a:p>
          <a:p>
            <a:pPr algn="l"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Dataset Source: Brain Tumor Classification MRI dataset from Kaggle.</a:t>
            </a:r>
          </a:p>
          <a:p>
            <a:pPr algn="l"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Classes: Glioma, Meningioma, No Tumor, Pituitary Tumor.</a:t>
            </a:r>
          </a:p>
          <a:p>
            <a:pPr algn="l"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Data Preparation:</a:t>
            </a:r>
          </a:p>
          <a:p>
            <a:pPr algn="l" marL="1036320" indent="-345440" lvl="2">
              <a:lnSpc>
                <a:spcPts val="3359"/>
              </a:lnSpc>
              <a:buFont typeface="Arial"/>
              <a:buChar char="⚬"/>
            </a:pPr>
            <a:r>
              <a:rPr lang="en-US" sz="2400">
                <a:solidFill>
                  <a:srgbClr val="000000"/>
                </a:solidFill>
                <a:latin typeface="Times New Roman"/>
                <a:ea typeface="Times New Roman"/>
                <a:cs typeface="Times New Roman"/>
                <a:sym typeface="Times New Roman"/>
              </a:rPr>
              <a:t>Images resized to 200x200 pixels.</a:t>
            </a:r>
          </a:p>
          <a:p>
            <a:pPr algn="l" marL="1036320" indent="-345440" lvl="2">
              <a:lnSpc>
                <a:spcPts val="3359"/>
              </a:lnSpc>
              <a:buFont typeface="Arial"/>
              <a:buChar char="⚬"/>
            </a:pPr>
            <a:r>
              <a:rPr lang="en-US" sz="2400">
                <a:solidFill>
                  <a:srgbClr val="000000"/>
                </a:solidFill>
                <a:latin typeface="Times New Roman"/>
                <a:ea typeface="Times New Roman"/>
                <a:cs typeface="Times New Roman"/>
                <a:sym typeface="Times New Roman"/>
              </a:rPr>
              <a:t>Grayscale conversion.</a:t>
            </a:r>
          </a:p>
          <a:p>
            <a:pPr algn="l" marL="1036320" indent="-345440" lvl="2">
              <a:lnSpc>
                <a:spcPts val="3359"/>
              </a:lnSpc>
              <a:buFont typeface="Arial"/>
              <a:buChar char="⚬"/>
            </a:pPr>
            <a:r>
              <a:rPr lang="en-US" sz="2400">
                <a:solidFill>
                  <a:srgbClr val="000000"/>
                </a:solidFill>
                <a:latin typeface="Times New Roman"/>
                <a:ea typeface="Times New Roman"/>
                <a:cs typeface="Times New Roman"/>
                <a:sym typeface="Times New Roman"/>
              </a:rPr>
              <a:t>Flattened to 1D arrays.</a:t>
            </a:r>
          </a:p>
          <a:p>
            <a:pPr algn="l">
              <a:lnSpc>
                <a:spcPts val="3359"/>
              </a:lnSpc>
            </a:pPr>
            <a:r>
              <a:rPr lang="en-US" sz="2400">
                <a:solidFill>
                  <a:srgbClr val="000000"/>
                </a:solidFill>
                <a:latin typeface="Times New Roman"/>
                <a:ea typeface="Times New Roman"/>
                <a:cs typeface="Times New Roman"/>
                <a:sym typeface="Times New Roman"/>
              </a:rPr>
              <a:t>Preprocessing</a:t>
            </a:r>
          </a:p>
          <a:p>
            <a:pPr algn="l"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Data Splitting:</a:t>
            </a:r>
          </a:p>
          <a:p>
            <a:pPr algn="l">
              <a:lnSpc>
                <a:spcPts val="3359"/>
              </a:lnSpc>
            </a:pPr>
            <a:r>
              <a:rPr lang="en-US" sz="2400">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Train/Test split: 80% train, 20% test.</a:t>
            </a:r>
          </a:p>
          <a:p>
            <a:pPr algn="l"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Normalization:</a:t>
            </a:r>
          </a:p>
          <a:p>
            <a:pPr algn="l">
              <a:lnSpc>
                <a:spcPts val="3359"/>
              </a:lnSpc>
            </a:pPr>
            <a:r>
              <a:rPr lang="en-US" sz="2400">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Feature scaling: Dividing pixel values by 255.</a:t>
            </a:r>
          </a:p>
          <a:p>
            <a:pPr algn="l"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PCA Application:</a:t>
            </a:r>
          </a:p>
          <a:p>
            <a:pPr algn="l">
              <a:lnSpc>
                <a:spcPts val="3359"/>
              </a:lnSpc>
            </a:pPr>
            <a:r>
              <a:rPr lang="en-US" sz="2400">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Dimensionality reduction retaining 98% variance.   </a:t>
            </a:r>
          </a:p>
          <a:p>
            <a:pPr algn="l">
              <a:lnSpc>
                <a:spcPts val="3391"/>
              </a:lnSpc>
            </a:pPr>
          </a:p>
          <a:p>
            <a:pPr algn="l">
              <a:lnSpc>
                <a:spcPts val="3391"/>
              </a:lnSpc>
            </a:pPr>
          </a:p>
          <a:p>
            <a:pPr algn="l">
              <a:lnSpc>
                <a:spcPts val="3391"/>
              </a:lnSpc>
            </a:pPr>
          </a:p>
          <a:p>
            <a:pPr algn="l">
              <a:lnSpc>
                <a:spcPts val="3391"/>
              </a:lnSpc>
            </a:pPr>
          </a:p>
          <a:p>
            <a:pPr algn="l">
              <a:lnSpc>
                <a:spcPts val="3391"/>
              </a:lnSpc>
            </a:pPr>
          </a:p>
          <a:p>
            <a:pPr algn="l">
              <a:lnSpc>
                <a:spcPts val="3972"/>
              </a:lnSpc>
            </a:pPr>
          </a:p>
          <a:p>
            <a:pPr algn="l">
              <a:lnSpc>
                <a:spcPts val="7646"/>
              </a:lnSpc>
              <a:spcBef>
                <a:spcPct val="0"/>
              </a:spcBef>
            </a:pPr>
          </a:p>
        </p:txBody>
      </p:sp>
      <p:sp>
        <p:nvSpPr>
          <p:cNvPr name="Freeform 6" id="6"/>
          <p:cNvSpPr/>
          <p:nvPr/>
        </p:nvSpPr>
        <p:spPr>
          <a:xfrm flipH="false" flipV="false" rot="0">
            <a:off x="262324" y="2914827"/>
            <a:ext cx="3672088" cy="6469125"/>
          </a:xfrm>
          <a:custGeom>
            <a:avLst/>
            <a:gdLst/>
            <a:ahLst/>
            <a:cxnLst/>
            <a:rect r="r" b="b" t="t" l="l"/>
            <a:pathLst>
              <a:path h="6469125" w="3672088">
                <a:moveTo>
                  <a:pt x="0" y="0"/>
                </a:moveTo>
                <a:lnTo>
                  <a:pt x="3672088" y="0"/>
                </a:lnTo>
                <a:lnTo>
                  <a:pt x="3672088" y="6469125"/>
                </a:lnTo>
                <a:lnTo>
                  <a:pt x="0" y="6469125"/>
                </a:lnTo>
                <a:lnTo>
                  <a:pt x="0" y="0"/>
                </a:lnTo>
                <a:close/>
              </a:path>
            </a:pathLst>
          </a:custGeom>
          <a:blipFill>
            <a:blip r:embed="rId2"/>
            <a:stretch>
              <a:fillRect l="0" t="0" r="0" b="0"/>
            </a:stretch>
          </a:blipFill>
        </p:spPr>
      </p:sp>
      <p:sp>
        <p:nvSpPr>
          <p:cNvPr name="Freeform 7" id="7"/>
          <p:cNvSpPr/>
          <p:nvPr/>
        </p:nvSpPr>
        <p:spPr>
          <a:xfrm flipH="false" flipV="false" rot="0">
            <a:off x="4715023" y="6640223"/>
            <a:ext cx="8637433" cy="1819352"/>
          </a:xfrm>
          <a:custGeom>
            <a:avLst/>
            <a:gdLst/>
            <a:ahLst/>
            <a:cxnLst/>
            <a:rect r="r" b="b" t="t" l="l"/>
            <a:pathLst>
              <a:path h="1819352" w="8637433">
                <a:moveTo>
                  <a:pt x="0" y="0"/>
                </a:moveTo>
                <a:lnTo>
                  <a:pt x="8637433" y="0"/>
                </a:lnTo>
                <a:lnTo>
                  <a:pt x="8637433" y="1819353"/>
                </a:lnTo>
                <a:lnTo>
                  <a:pt x="0" y="1819353"/>
                </a:lnTo>
                <a:lnTo>
                  <a:pt x="0" y="0"/>
                </a:lnTo>
                <a:close/>
              </a:path>
            </a:pathLst>
          </a:custGeom>
          <a:blipFill>
            <a:blip r:embed="rId3"/>
            <a:stretch>
              <a:fillRect l="0" t="-1705" r="0" b="-1705"/>
            </a:stretch>
          </a:blipFill>
        </p:spPr>
      </p:sp>
      <p:sp>
        <p:nvSpPr>
          <p:cNvPr name="Freeform 8" id="8"/>
          <p:cNvSpPr/>
          <p:nvPr/>
        </p:nvSpPr>
        <p:spPr>
          <a:xfrm flipH="false" flipV="false" rot="0">
            <a:off x="13796702" y="1449271"/>
            <a:ext cx="3929568" cy="4042272"/>
          </a:xfrm>
          <a:custGeom>
            <a:avLst/>
            <a:gdLst/>
            <a:ahLst/>
            <a:cxnLst/>
            <a:rect r="r" b="b" t="t" l="l"/>
            <a:pathLst>
              <a:path h="4042272" w="3929568">
                <a:moveTo>
                  <a:pt x="0" y="0"/>
                </a:moveTo>
                <a:lnTo>
                  <a:pt x="3929568" y="0"/>
                </a:lnTo>
                <a:lnTo>
                  <a:pt x="3929568" y="4042271"/>
                </a:lnTo>
                <a:lnTo>
                  <a:pt x="0" y="4042271"/>
                </a:lnTo>
                <a:lnTo>
                  <a:pt x="0" y="0"/>
                </a:lnTo>
                <a:close/>
              </a:path>
            </a:pathLst>
          </a:custGeom>
          <a:blipFill>
            <a:blip r:embed="rId4"/>
            <a:stretch>
              <a:fillRect l="-108853" t="0" r="0" b="0"/>
            </a:stretch>
          </a:blipFill>
        </p:spPr>
      </p:sp>
      <p:sp>
        <p:nvSpPr>
          <p:cNvPr name="Freeform 9" id="9"/>
          <p:cNvSpPr/>
          <p:nvPr/>
        </p:nvSpPr>
        <p:spPr>
          <a:xfrm flipH="false" flipV="false" rot="0">
            <a:off x="13870744" y="5715847"/>
            <a:ext cx="3855526" cy="3668104"/>
          </a:xfrm>
          <a:custGeom>
            <a:avLst/>
            <a:gdLst/>
            <a:ahLst/>
            <a:cxnLst/>
            <a:rect r="r" b="b" t="t" l="l"/>
            <a:pathLst>
              <a:path h="3668104" w="3855526">
                <a:moveTo>
                  <a:pt x="0" y="0"/>
                </a:moveTo>
                <a:lnTo>
                  <a:pt x="3855526" y="0"/>
                </a:lnTo>
                <a:lnTo>
                  <a:pt x="3855526" y="3668105"/>
                </a:lnTo>
                <a:lnTo>
                  <a:pt x="0" y="3668105"/>
                </a:lnTo>
                <a:lnTo>
                  <a:pt x="0" y="0"/>
                </a:lnTo>
                <a:close/>
              </a:path>
            </a:pathLst>
          </a:custGeom>
          <a:blipFill>
            <a:blip r:embed="rId5"/>
            <a:stretch>
              <a:fillRect l="0" t="0" r="0" b="0"/>
            </a:stretch>
          </a:blipFill>
        </p:spPr>
      </p:sp>
      <p:sp>
        <p:nvSpPr>
          <p:cNvPr name="TextBox 10" id="10"/>
          <p:cNvSpPr txBox="true"/>
          <p:nvPr/>
        </p:nvSpPr>
        <p:spPr>
          <a:xfrm rot="0">
            <a:off x="667391" y="411046"/>
            <a:ext cx="2861953" cy="1952625"/>
          </a:xfrm>
          <a:prstGeom prst="rect">
            <a:avLst/>
          </a:prstGeom>
        </p:spPr>
        <p:txBody>
          <a:bodyPr anchor="t" rtlCol="false" tIns="0" lIns="0" bIns="0" rIns="0">
            <a:spAutoFit/>
          </a:bodyPr>
          <a:lstStyle/>
          <a:p>
            <a:pPr algn="l">
              <a:lnSpc>
                <a:spcPts val="7200"/>
              </a:lnSpc>
            </a:pPr>
            <a:r>
              <a:rPr lang="en-US" b="true" sz="6000" i="true">
                <a:solidFill>
                  <a:srgbClr val="FFFFFF"/>
                </a:solidFill>
                <a:latin typeface="Times New Roman Bold Italics"/>
                <a:ea typeface="Times New Roman Bold Italics"/>
                <a:cs typeface="Times New Roman Bold Italics"/>
                <a:sym typeface="Times New Roman Bold Italics"/>
              </a:rPr>
              <a:t>About dataset</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2601808" y="-384018"/>
            <a:ext cx="18526628" cy="3984902"/>
            <a:chOff x="0" y="0"/>
            <a:chExt cx="1610883" cy="346486"/>
          </a:xfrm>
        </p:grpSpPr>
        <p:sp>
          <p:nvSpPr>
            <p:cNvPr name="Freeform 3" id="3"/>
            <p:cNvSpPr/>
            <p:nvPr/>
          </p:nvSpPr>
          <p:spPr>
            <a:xfrm flipH="false" flipV="false" rot="0">
              <a:off x="0" y="0"/>
              <a:ext cx="1610883" cy="346486"/>
            </a:xfrm>
            <a:custGeom>
              <a:avLst/>
              <a:gdLst/>
              <a:ahLst/>
              <a:cxnLst/>
              <a:rect r="r" b="b" t="t" l="l"/>
              <a:pathLst>
                <a:path h="346486" w="1610883">
                  <a:moveTo>
                    <a:pt x="203200" y="0"/>
                  </a:moveTo>
                  <a:lnTo>
                    <a:pt x="1407683" y="0"/>
                  </a:lnTo>
                  <a:lnTo>
                    <a:pt x="1610883" y="346486"/>
                  </a:lnTo>
                  <a:lnTo>
                    <a:pt x="0" y="346486"/>
                  </a:lnTo>
                  <a:lnTo>
                    <a:pt x="203200" y="0"/>
                  </a:lnTo>
                  <a:close/>
                </a:path>
              </a:pathLst>
            </a:custGeom>
            <a:solidFill>
              <a:srgbClr val="E4E4E4"/>
            </a:solidFill>
          </p:spPr>
        </p:sp>
        <p:sp>
          <p:nvSpPr>
            <p:cNvPr name="TextBox 4" id="4"/>
            <p:cNvSpPr txBox="true"/>
            <p:nvPr/>
          </p:nvSpPr>
          <p:spPr>
            <a:xfrm>
              <a:off x="127000" y="-66675"/>
              <a:ext cx="1356883" cy="413161"/>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3814230" y="9258300"/>
            <a:ext cx="5765006" cy="1028700"/>
            <a:chOff x="0" y="0"/>
            <a:chExt cx="1049690" cy="187305"/>
          </a:xfrm>
        </p:grpSpPr>
        <p:sp>
          <p:nvSpPr>
            <p:cNvPr name="Freeform 6" id="6"/>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7" id="7"/>
            <p:cNvSpPr txBox="true"/>
            <p:nvPr/>
          </p:nvSpPr>
          <p:spPr>
            <a:xfrm>
              <a:off x="127000" y="-66675"/>
              <a:ext cx="795690" cy="253980"/>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028700" y="756935"/>
            <a:ext cx="11620195" cy="2006657"/>
            <a:chOff x="0" y="0"/>
            <a:chExt cx="15493593" cy="2675543"/>
          </a:xfrm>
        </p:grpSpPr>
        <p:sp>
          <p:nvSpPr>
            <p:cNvPr name="TextBox 9" id="9"/>
            <p:cNvSpPr txBox="true"/>
            <p:nvPr/>
          </p:nvSpPr>
          <p:spPr>
            <a:xfrm rot="0">
              <a:off x="0" y="-161925"/>
              <a:ext cx="15493593" cy="1876425"/>
            </a:xfrm>
            <a:prstGeom prst="rect">
              <a:avLst/>
            </a:prstGeom>
          </p:spPr>
          <p:txBody>
            <a:bodyPr anchor="t" rtlCol="false" tIns="0" lIns="0" bIns="0" rIns="0">
              <a:spAutoFit/>
            </a:bodyPr>
            <a:lstStyle/>
            <a:p>
              <a:pPr algn="l">
                <a:lnSpc>
                  <a:spcPts val="10199"/>
                </a:lnSpc>
              </a:pPr>
              <a:r>
                <a:rPr lang="en-US" sz="8499" b="true">
                  <a:solidFill>
                    <a:srgbClr val="A20E20"/>
                  </a:solidFill>
                  <a:latin typeface="Times New Roman Bold"/>
                  <a:ea typeface="Times New Roman Bold"/>
                  <a:cs typeface="Times New Roman Bold"/>
                  <a:sym typeface="Times New Roman Bold"/>
                </a:rPr>
                <a:t>Metrices Comparison</a:t>
              </a:r>
            </a:p>
          </p:txBody>
        </p:sp>
        <p:sp>
          <p:nvSpPr>
            <p:cNvPr name="TextBox 10" id="10"/>
            <p:cNvSpPr txBox="true"/>
            <p:nvPr/>
          </p:nvSpPr>
          <p:spPr>
            <a:xfrm rot="0">
              <a:off x="0" y="1857239"/>
              <a:ext cx="15493593" cy="818304"/>
            </a:xfrm>
            <a:prstGeom prst="rect">
              <a:avLst/>
            </a:prstGeom>
          </p:spPr>
          <p:txBody>
            <a:bodyPr anchor="t" rtlCol="false" tIns="0" lIns="0" bIns="0" rIns="0">
              <a:spAutoFit/>
            </a:bodyPr>
            <a:lstStyle/>
            <a:p>
              <a:pPr algn="l">
                <a:lnSpc>
                  <a:spcPts val="4759"/>
                </a:lnSpc>
              </a:pPr>
              <a:r>
                <a:rPr lang="en-US" sz="3399">
                  <a:solidFill>
                    <a:srgbClr val="2A2E3A"/>
                  </a:solidFill>
                  <a:latin typeface="Times New Roman"/>
                  <a:ea typeface="Times New Roman"/>
                  <a:cs typeface="Times New Roman"/>
                  <a:sym typeface="Times New Roman"/>
                </a:rPr>
                <a:t>Comparing Metrices of models analysed</a:t>
              </a:r>
            </a:p>
          </p:txBody>
        </p:sp>
      </p:grpSp>
      <p:graphicFrame>
        <p:nvGraphicFramePr>
          <p:cNvPr name="Table 11" id="11"/>
          <p:cNvGraphicFramePr>
            <a:graphicFrameLocks noGrp="true"/>
          </p:cNvGraphicFramePr>
          <p:nvPr/>
        </p:nvGraphicFramePr>
        <p:xfrm>
          <a:off x="456608" y="3892573"/>
          <a:ext cx="16240125" cy="4943104"/>
        </p:xfrm>
        <a:graphic>
          <a:graphicData uri="http://schemas.openxmlformats.org/drawingml/2006/table">
            <a:tbl>
              <a:tblPr/>
              <a:tblGrid>
                <a:gridCol w="4060031"/>
                <a:gridCol w="4060031"/>
                <a:gridCol w="4060031"/>
                <a:gridCol w="4060031"/>
              </a:tblGrid>
              <a:tr h="910386">
                <a:tc>
                  <a:txBody>
                    <a:bodyPr anchor="t" rtlCol="false"/>
                    <a:lstStyle/>
                    <a:p>
                      <a:pPr algn="ctr">
                        <a:lnSpc>
                          <a:spcPts val="2100"/>
                        </a:lnSpc>
                        <a:defRPr/>
                      </a:pPr>
                      <a:r>
                        <a:rPr lang="en-US" sz="1500" b="true">
                          <a:solidFill>
                            <a:srgbClr val="2A2E3A"/>
                          </a:solidFill>
                          <a:latin typeface="Times New Roman Bold"/>
                          <a:ea typeface="Times New Roman Bold"/>
                          <a:cs typeface="Times New Roman Bold"/>
                          <a:sym typeface="Times New Roman Bold"/>
                        </a:rPr>
                        <a:t>MODELS</a:t>
                      </a:r>
                      <a:endParaRPr lang="en-US" sz="1100"/>
                    </a:p>
                  </a:txBody>
                  <a:tcPr marL="190500" marR="190500" marT="190500" marB="190500" anchor="ctr">
                    <a:lnL cmpd="sng" algn="ctr" cap="flat" w="19050">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19050">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FFFFFF"/>
                    </a:solidFill>
                  </a:tcPr>
                </a:tc>
                <a:tc>
                  <a:txBody>
                    <a:bodyPr anchor="t" rtlCol="false"/>
                    <a:lstStyle/>
                    <a:p>
                      <a:pPr algn="ctr">
                        <a:lnSpc>
                          <a:spcPts val="2799"/>
                        </a:lnSpc>
                        <a:defRPr/>
                      </a:pPr>
                      <a:r>
                        <a:rPr lang="en-US" sz="1999" b="true">
                          <a:solidFill>
                            <a:srgbClr val="FFFFFF"/>
                          </a:solidFill>
                          <a:latin typeface="Times New Roman Bold"/>
                          <a:ea typeface="Times New Roman Bold"/>
                          <a:cs typeface="Times New Roman Bold"/>
                          <a:sym typeface="Times New Roman Bold"/>
                        </a:rPr>
                        <a:t>Precision</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19050">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E8223B"/>
                    </a:solidFill>
                  </a:tcPr>
                </a:tc>
                <a:tc>
                  <a:txBody>
                    <a:bodyPr anchor="t" rtlCol="false"/>
                    <a:lstStyle/>
                    <a:p>
                      <a:pPr algn="ctr">
                        <a:lnSpc>
                          <a:spcPts val="2799"/>
                        </a:lnSpc>
                        <a:defRPr/>
                      </a:pPr>
                      <a:r>
                        <a:rPr lang="en-US" sz="1999" b="true">
                          <a:solidFill>
                            <a:srgbClr val="FFFFFF"/>
                          </a:solidFill>
                          <a:latin typeface="Times New Roman Bold"/>
                          <a:ea typeface="Times New Roman Bold"/>
                          <a:cs typeface="Times New Roman Bold"/>
                          <a:sym typeface="Times New Roman Bold"/>
                        </a:rPr>
                        <a:t>Recall</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19050">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E8223B"/>
                    </a:solidFill>
                  </a:tcPr>
                </a:tc>
                <a:tc>
                  <a:txBody>
                    <a:bodyPr anchor="t" rtlCol="false"/>
                    <a:lstStyle/>
                    <a:p>
                      <a:pPr algn="ctr">
                        <a:lnSpc>
                          <a:spcPts val="2799"/>
                        </a:lnSpc>
                        <a:defRPr/>
                      </a:pPr>
                      <a:r>
                        <a:rPr lang="en-US" sz="1999">
                          <a:solidFill>
                            <a:srgbClr val="FFFFFF"/>
                          </a:solidFill>
                          <a:latin typeface="Times New Roman"/>
                          <a:ea typeface="Times New Roman"/>
                          <a:cs typeface="Times New Roman"/>
                          <a:sym typeface="Times New Roman"/>
                        </a:rPr>
                        <a:t>mAP50</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19050">
                      <a:solidFill>
                        <a:srgbClr val="2A2E3A"/>
                      </a:solidFill>
                      <a:prstDash val="solid"/>
                      <a:round/>
                      <a:headEnd type="none" w="med" len="med"/>
                      <a:tailEnd type="none" w="med" len="med"/>
                    </a:lnR>
                    <a:lnT cmpd="sng" algn="ctr" cap="flat" w="19050">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E8223B"/>
                    </a:solidFill>
                  </a:tcPr>
                </a:tc>
              </a:tr>
              <a:tr h="806544">
                <a:tc>
                  <a:txBody>
                    <a:bodyPr anchor="t" rtlCol="false"/>
                    <a:lstStyle/>
                    <a:p>
                      <a:pPr algn="ctr">
                        <a:lnSpc>
                          <a:spcPts val="2519"/>
                        </a:lnSpc>
                        <a:defRPr/>
                      </a:pPr>
                      <a:r>
                        <a:rPr lang="en-US" sz="1799" b="true">
                          <a:solidFill>
                            <a:srgbClr val="2A2E3A"/>
                          </a:solidFill>
                          <a:latin typeface="Times New Roman Bold"/>
                          <a:ea typeface="Times New Roman Bold"/>
                          <a:cs typeface="Times New Roman Bold"/>
                          <a:sym typeface="Times New Roman Bold"/>
                        </a:rPr>
                        <a:t>SVM &amp; LR</a:t>
                      </a:r>
                      <a:endParaRPr lang="en-US" sz="1100"/>
                    </a:p>
                  </a:txBody>
                  <a:tcPr marL="190500" marR="190500" marT="190500" marB="190500" anchor="ctr">
                    <a:lnL cmpd="sng" algn="ctr" cap="flat" w="19050">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E4E4E4"/>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0.7752</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0.7485</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0.7923</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1905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FFFFFF"/>
                    </a:solidFill>
                  </a:tcPr>
                </a:tc>
              </a:tr>
              <a:tr h="806544">
                <a:tc>
                  <a:txBody>
                    <a:bodyPr anchor="t" rtlCol="false"/>
                    <a:lstStyle/>
                    <a:p>
                      <a:pPr algn="ctr">
                        <a:lnSpc>
                          <a:spcPts val="2519"/>
                        </a:lnSpc>
                        <a:defRPr/>
                      </a:pPr>
                      <a:r>
                        <a:rPr lang="en-US" sz="1799" b="true">
                          <a:solidFill>
                            <a:srgbClr val="2A2E3A"/>
                          </a:solidFill>
                          <a:latin typeface="Times New Roman Bold"/>
                          <a:ea typeface="Times New Roman Bold"/>
                          <a:cs typeface="Times New Roman Bold"/>
                          <a:sym typeface="Times New Roman Bold"/>
                        </a:rPr>
                        <a:t>UNet</a:t>
                      </a:r>
                      <a:endParaRPr lang="en-US" sz="1100"/>
                    </a:p>
                  </a:txBody>
                  <a:tcPr marL="190500" marR="190500" marT="190500" marB="190500" anchor="ctr">
                    <a:lnL cmpd="sng" algn="ctr" cap="flat" w="19050">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E4E4E4"/>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0.9345</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0.9218</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0.8935</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1905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FFFFFF"/>
                    </a:solidFill>
                  </a:tcPr>
                </a:tc>
              </a:tr>
              <a:tr h="806544">
                <a:tc>
                  <a:txBody>
                    <a:bodyPr anchor="t" rtlCol="false"/>
                    <a:lstStyle/>
                    <a:p>
                      <a:pPr algn="ctr">
                        <a:lnSpc>
                          <a:spcPts val="2519"/>
                        </a:lnSpc>
                        <a:defRPr/>
                      </a:pPr>
                      <a:r>
                        <a:rPr lang="en-US" sz="1799" b="true">
                          <a:solidFill>
                            <a:srgbClr val="2A2E3A"/>
                          </a:solidFill>
                          <a:latin typeface="Times New Roman Bold"/>
                          <a:ea typeface="Times New Roman Bold"/>
                          <a:cs typeface="Times New Roman Bold"/>
                          <a:sym typeface="Times New Roman Bold"/>
                        </a:rPr>
                        <a:t>MobileNet v2</a:t>
                      </a:r>
                      <a:endParaRPr lang="en-US" sz="1100"/>
                    </a:p>
                  </a:txBody>
                  <a:tcPr marL="190500" marR="190500" marT="190500" marB="190500" anchor="ctr">
                    <a:lnL cmpd="sng" algn="ctr" cap="flat" w="19050">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E4E4E4"/>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0.8171</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0.9782</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0.7012</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1905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FFFFFF"/>
                    </a:solidFill>
                  </a:tcPr>
                </a:tc>
              </a:tr>
              <a:tr h="806544">
                <a:tc>
                  <a:txBody>
                    <a:bodyPr anchor="t" rtlCol="false"/>
                    <a:lstStyle/>
                    <a:p>
                      <a:pPr algn="ctr">
                        <a:lnSpc>
                          <a:spcPts val="2519"/>
                        </a:lnSpc>
                        <a:defRPr/>
                      </a:pPr>
                      <a:r>
                        <a:rPr lang="en-US" sz="1799" b="true">
                          <a:solidFill>
                            <a:srgbClr val="2A2E3A"/>
                          </a:solidFill>
                          <a:latin typeface="Times New Roman Bold"/>
                          <a:ea typeface="Times New Roman Bold"/>
                          <a:cs typeface="Times New Roman Bold"/>
                          <a:sym typeface="Times New Roman Bold"/>
                        </a:rPr>
                        <a:t>YOLOv8n</a:t>
                      </a:r>
                      <a:endParaRPr lang="en-US" sz="1100"/>
                    </a:p>
                  </a:txBody>
                  <a:tcPr marL="190500" marR="190500" marT="190500" marB="190500" anchor="ctr">
                    <a:lnL cmpd="sng" algn="ctr" cap="flat" w="19050">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19050">
                      <a:solidFill>
                        <a:srgbClr val="2A2E3A"/>
                      </a:solidFill>
                      <a:prstDash val="solid"/>
                      <a:round/>
                      <a:headEnd type="none" w="med" len="med"/>
                      <a:tailEnd type="none" w="med" len="med"/>
                    </a:lnB>
                    <a:solidFill>
                      <a:srgbClr val="E4E4E4"/>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0.5884</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19050">
                      <a:solidFill>
                        <a:srgbClr val="2A2E3A"/>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0.9443</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19050">
                      <a:solidFill>
                        <a:srgbClr val="2A2E3A"/>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0.478</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1905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19050">
                      <a:solidFill>
                        <a:srgbClr val="2A2E3A"/>
                      </a:solidFill>
                      <a:prstDash val="solid"/>
                      <a:round/>
                      <a:headEnd type="none" w="med" len="med"/>
                      <a:tailEnd type="none" w="med" len="med"/>
                    </a:lnB>
                    <a:solidFill>
                      <a:srgbClr val="FFFFFF"/>
                    </a:solidFill>
                  </a:tcPr>
                </a:tc>
              </a:tr>
              <a:tr h="806544">
                <a:tc>
                  <a:txBody>
                    <a:bodyPr anchor="t" rtlCol="false"/>
                    <a:lstStyle/>
                    <a:p>
                      <a:pPr algn="ctr">
                        <a:lnSpc>
                          <a:spcPts val="2519"/>
                        </a:lnSpc>
                        <a:defRPr/>
                      </a:pPr>
                      <a:r>
                        <a:rPr lang="en-US" sz="1799" b="true">
                          <a:solidFill>
                            <a:srgbClr val="2A2E3A"/>
                          </a:solidFill>
                          <a:latin typeface="Times New Roman Bold"/>
                          <a:ea typeface="Times New Roman Bold"/>
                          <a:cs typeface="Times New Roman Bold"/>
                          <a:sym typeface="Times New Roman Bold"/>
                        </a:rPr>
                        <a:t>YOLOv10</a:t>
                      </a:r>
                      <a:endParaRPr lang="en-US" sz="1100"/>
                    </a:p>
                  </a:txBody>
                  <a:tcPr marL="190500" marR="190500" marT="190500" marB="190500" anchor="ctr">
                    <a:lnL cmpd="sng" algn="ctr" cap="flat" w="19050">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19050">
                      <a:solidFill>
                        <a:srgbClr val="2A2E3A"/>
                      </a:solidFill>
                      <a:prstDash val="solid"/>
                      <a:round/>
                      <a:headEnd type="none" w="med" len="med"/>
                      <a:tailEnd type="none" w="med" len="med"/>
                    </a:lnB>
                    <a:solidFill>
                      <a:srgbClr val="E4E4E4"/>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0.7677</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19050">
                      <a:solidFill>
                        <a:srgbClr val="2A2E3A"/>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0.3913</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19050">
                      <a:solidFill>
                        <a:srgbClr val="2A2E3A"/>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2A2E3A"/>
                          </a:solidFill>
                          <a:latin typeface="Times New Roman"/>
                          <a:ea typeface="Times New Roman"/>
                          <a:cs typeface="Times New Roman"/>
                          <a:sym typeface="Times New Roman"/>
                        </a:rPr>
                        <a:t>0.71</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1905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19050">
                      <a:solidFill>
                        <a:srgbClr val="2A2E3A"/>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623" y="9258300"/>
            <a:ext cx="5765006" cy="1028700"/>
            <a:chOff x="0" y="0"/>
            <a:chExt cx="1049690" cy="187305"/>
          </a:xfrm>
        </p:grpSpPr>
        <p:sp>
          <p:nvSpPr>
            <p:cNvPr name="Freeform 3" id="3"/>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4" id="4"/>
            <p:cNvSpPr txBox="true"/>
            <p:nvPr/>
          </p:nvSpPr>
          <p:spPr>
            <a:xfrm>
              <a:off x="127000" y="-66675"/>
              <a:ext cx="795690" cy="25398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701433" y="158635"/>
            <a:ext cx="8557867" cy="9969730"/>
          </a:xfrm>
          <a:custGeom>
            <a:avLst/>
            <a:gdLst/>
            <a:ahLst/>
            <a:cxnLst/>
            <a:rect r="r" b="b" t="t" l="l"/>
            <a:pathLst>
              <a:path h="9969730" w="8557867">
                <a:moveTo>
                  <a:pt x="0" y="0"/>
                </a:moveTo>
                <a:lnTo>
                  <a:pt x="8557867" y="0"/>
                </a:lnTo>
                <a:lnTo>
                  <a:pt x="8557867" y="9969730"/>
                </a:lnTo>
                <a:lnTo>
                  <a:pt x="0" y="9969730"/>
                </a:lnTo>
                <a:lnTo>
                  <a:pt x="0" y="0"/>
                </a:lnTo>
                <a:close/>
              </a:path>
            </a:pathLst>
          </a:custGeom>
          <a:blipFill>
            <a:blip r:embed="rId2"/>
            <a:stretch>
              <a:fillRect l="0" t="0" r="-356" b="0"/>
            </a:stretch>
          </a:blipFill>
        </p:spPr>
      </p:sp>
      <p:sp>
        <p:nvSpPr>
          <p:cNvPr name="TextBox 6" id="6"/>
          <p:cNvSpPr txBox="true"/>
          <p:nvPr/>
        </p:nvSpPr>
        <p:spPr>
          <a:xfrm rot="0">
            <a:off x="525908" y="227842"/>
            <a:ext cx="6724156" cy="962025"/>
          </a:xfrm>
          <a:prstGeom prst="rect">
            <a:avLst/>
          </a:prstGeom>
        </p:spPr>
        <p:txBody>
          <a:bodyPr anchor="t" rtlCol="false" tIns="0" lIns="0" bIns="0" rIns="0">
            <a:spAutoFit/>
          </a:bodyPr>
          <a:lstStyle/>
          <a:p>
            <a:pPr algn="l">
              <a:lnSpc>
                <a:spcPts val="6720"/>
              </a:lnSpc>
            </a:pPr>
            <a:r>
              <a:rPr lang="en-US" sz="5600" b="true">
                <a:solidFill>
                  <a:srgbClr val="A20E20"/>
                </a:solidFill>
                <a:latin typeface="Times New Roman Bold"/>
                <a:ea typeface="Times New Roman Bold"/>
                <a:cs typeface="Times New Roman Bold"/>
                <a:sym typeface="Times New Roman Bold"/>
              </a:rPr>
              <a:t>Architecture Diagram</a:t>
            </a:r>
          </a:p>
        </p:txBody>
      </p:sp>
      <p:grpSp>
        <p:nvGrpSpPr>
          <p:cNvPr name="Group 7" id="7"/>
          <p:cNvGrpSpPr/>
          <p:nvPr/>
        </p:nvGrpSpPr>
        <p:grpSpPr>
          <a:xfrm rot="0">
            <a:off x="16843058" y="631507"/>
            <a:ext cx="182880" cy="189548"/>
            <a:chOff x="0" y="0"/>
            <a:chExt cx="243840" cy="252730"/>
          </a:xfrm>
        </p:grpSpPr>
        <p:sp>
          <p:nvSpPr>
            <p:cNvPr name="Freeform 8" id="8"/>
            <p:cNvSpPr/>
            <p:nvPr/>
          </p:nvSpPr>
          <p:spPr>
            <a:xfrm flipH="false" flipV="false" rot="0">
              <a:off x="44450" y="49530"/>
              <a:ext cx="148590" cy="154940"/>
            </a:xfrm>
            <a:custGeom>
              <a:avLst/>
              <a:gdLst/>
              <a:ahLst/>
              <a:cxnLst/>
              <a:rect r="r" b="b" t="t" l="l"/>
              <a:pathLst>
                <a:path h="154940" w="148590">
                  <a:moveTo>
                    <a:pt x="148590" y="53340"/>
                  </a:moveTo>
                  <a:cubicBezTo>
                    <a:pt x="128270" y="134620"/>
                    <a:pt x="116840" y="140970"/>
                    <a:pt x="106680" y="146050"/>
                  </a:cubicBezTo>
                  <a:cubicBezTo>
                    <a:pt x="96520" y="149860"/>
                    <a:pt x="83820" y="154940"/>
                    <a:pt x="71120" y="152400"/>
                  </a:cubicBezTo>
                  <a:cubicBezTo>
                    <a:pt x="52070" y="148590"/>
                    <a:pt x="21590" y="133350"/>
                    <a:pt x="10160" y="115570"/>
                  </a:cubicBezTo>
                  <a:cubicBezTo>
                    <a:pt x="0" y="97790"/>
                    <a:pt x="0" y="62230"/>
                    <a:pt x="6350" y="44450"/>
                  </a:cubicBezTo>
                  <a:cubicBezTo>
                    <a:pt x="10160" y="31750"/>
                    <a:pt x="19050" y="22860"/>
                    <a:pt x="27940" y="16510"/>
                  </a:cubicBezTo>
                  <a:cubicBezTo>
                    <a:pt x="38100" y="8890"/>
                    <a:pt x="48260" y="1270"/>
                    <a:pt x="62230" y="1270"/>
                  </a:cubicBezTo>
                  <a:cubicBezTo>
                    <a:pt x="80010" y="0"/>
                    <a:pt x="129540" y="21590"/>
                    <a:pt x="129540" y="21590"/>
                  </a:cubicBezTo>
                </a:path>
              </a:pathLst>
            </a:custGeom>
            <a:solidFill>
              <a:srgbClr val="FFFFFF"/>
            </a:solidFill>
            <a:ln cap="sq">
              <a:noFill/>
              <a:prstDash val="solid"/>
              <a:miter/>
            </a:ln>
          </p:spPr>
        </p:sp>
      </p:grpSp>
      <p:grpSp>
        <p:nvGrpSpPr>
          <p:cNvPr name="Group 9" id="9"/>
          <p:cNvGrpSpPr/>
          <p:nvPr/>
        </p:nvGrpSpPr>
        <p:grpSpPr>
          <a:xfrm rot="0">
            <a:off x="16843058" y="649605"/>
            <a:ext cx="182880" cy="189548"/>
            <a:chOff x="0" y="0"/>
            <a:chExt cx="243840" cy="252730"/>
          </a:xfrm>
        </p:grpSpPr>
        <p:sp>
          <p:nvSpPr>
            <p:cNvPr name="Freeform 10" id="10"/>
            <p:cNvSpPr/>
            <p:nvPr/>
          </p:nvSpPr>
          <p:spPr>
            <a:xfrm flipH="false" flipV="false" rot="0">
              <a:off x="44450" y="49530"/>
              <a:ext cx="148590" cy="154940"/>
            </a:xfrm>
            <a:custGeom>
              <a:avLst/>
              <a:gdLst/>
              <a:ahLst/>
              <a:cxnLst/>
              <a:rect r="r" b="b" t="t" l="l"/>
              <a:pathLst>
                <a:path h="154940" w="148590">
                  <a:moveTo>
                    <a:pt x="148590" y="53340"/>
                  </a:moveTo>
                  <a:cubicBezTo>
                    <a:pt x="128270" y="134620"/>
                    <a:pt x="116840" y="140970"/>
                    <a:pt x="106680" y="146050"/>
                  </a:cubicBezTo>
                  <a:cubicBezTo>
                    <a:pt x="96520" y="151130"/>
                    <a:pt x="83820" y="154940"/>
                    <a:pt x="71120" y="152400"/>
                  </a:cubicBezTo>
                  <a:cubicBezTo>
                    <a:pt x="52070" y="148590"/>
                    <a:pt x="21590" y="133350"/>
                    <a:pt x="10160" y="115570"/>
                  </a:cubicBezTo>
                  <a:cubicBezTo>
                    <a:pt x="0" y="97790"/>
                    <a:pt x="0" y="62230"/>
                    <a:pt x="6350" y="44450"/>
                  </a:cubicBezTo>
                  <a:cubicBezTo>
                    <a:pt x="10160" y="31750"/>
                    <a:pt x="19050" y="24130"/>
                    <a:pt x="27940" y="16510"/>
                  </a:cubicBezTo>
                  <a:cubicBezTo>
                    <a:pt x="38100" y="8890"/>
                    <a:pt x="48260" y="2540"/>
                    <a:pt x="62230" y="1270"/>
                  </a:cubicBezTo>
                  <a:cubicBezTo>
                    <a:pt x="80010" y="0"/>
                    <a:pt x="129540" y="22860"/>
                    <a:pt x="129540" y="22860"/>
                  </a:cubicBezTo>
                </a:path>
              </a:pathLst>
            </a:custGeom>
            <a:solidFill>
              <a:srgbClr val="FFFFFF"/>
            </a:solidFill>
            <a:ln cap="sq">
              <a:noFill/>
              <a:prstDash val="solid"/>
              <a:miter/>
            </a:ln>
          </p:spPr>
        </p:sp>
      </p:grpSp>
      <p:grpSp>
        <p:nvGrpSpPr>
          <p:cNvPr name="Group 11" id="11"/>
          <p:cNvGrpSpPr/>
          <p:nvPr/>
        </p:nvGrpSpPr>
        <p:grpSpPr>
          <a:xfrm rot="0">
            <a:off x="16916400" y="649605"/>
            <a:ext cx="182880" cy="189548"/>
            <a:chOff x="0" y="0"/>
            <a:chExt cx="243840" cy="252730"/>
          </a:xfrm>
        </p:grpSpPr>
        <p:sp>
          <p:nvSpPr>
            <p:cNvPr name="Freeform 12" id="12"/>
            <p:cNvSpPr/>
            <p:nvPr/>
          </p:nvSpPr>
          <p:spPr>
            <a:xfrm flipH="false" flipV="false" rot="0">
              <a:off x="44450" y="49530"/>
              <a:ext cx="148590" cy="154940"/>
            </a:xfrm>
            <a:custGeom>
              <a:avLst/>
              <a:gdLst/>
              <a:ahLst/>
              <a:cxnLst/>
              <a:rect r="r" b="b" t="t" l="l"/>
              <a:pathLst>
                <a:path h="154940" w="148590">
                  <a:moveTo>
                    <a:pt x="148590" y="53340"/>
                  </a:moveTo>
                  <a:cubicBezTo>
                    <a:pt x="128270" y="134620"/>
                    <a:pt x="118110" y="140970"/>
                    <a:pt x="106680" y="146050"/>
                  </a:cubicBezTo>
                  <a:cubicBezTo>
                    <a:pt x="96520" y="151130"/>
                    <a:pt x="83820" y="154940"/>
                    <a:pt x="71120" y="152400"/>
                  </a:cubicBezTo>
                  <a:cubicBezTo>
                    <a:pt x="53340" y="148590"/>
                    <a:pt x="21590" y="133350"/>
                    <a:pt x="10160" y="115570"/>
                  </a:cubicBezTo>
                  <a:cubicBezTo>
                    <a:pt x="0" y="97790"/>
                    <a:pt x="0" y="62230"/>
                    <a:pt x="6350" y="44450"/>
                  </a:cubicBezTo>
                  <a:cubicBezTo>
                    <a:pt x="10160" y="31750"/>
                    <a:pt x="19050" y="24130"/>
                    <a:pt x="29210" y="16510"/>
                  </a:cubicBezTo>
                  <a:cubicBezTo>
                    <a:pt x="38100" y="8890"/>
                    <a:pt x="48260" y="2540"/>
                    <a:pt x="62230" y="1270"/>
                  </a:cubicBezTo>
                  <a:cubicBezTo>
                    <a:pt x="80010" y="0"/>
                    <a:pt x="129540" y="22860"/>
                    <a:pt x="129540" y="22860"/>
                  </a:cubicBezTo>
                </a:path>
              </a:pathLst>
            </a:custGeom>
            <a:solidFill>
              <a:srgbClr val="FFFFFF"/>
            </a:solidFill>
            <a:ln cap="sq">
              <a:noFill/>
              <a:prstDash val="solid"/>
              <a:miter/>
            </a:ln>
          </p:spPr>
        </p:sp>
      </p:grpSp>
      <p:grpSp>
        <p:nvGrpSpPr>
          <p:cNvPr name="Group 13" id="13"/>
          <p:cNvGrpSpPr/>
          <p:nvPr/>
        </p:nvGrpSpPr>
        <p:grpSpPr>
          <a:xfrm rot="0">
            <a:off x="16916400" y="649605"/>
            <a:ext cx="182880" cy="189548"/>
            <a:chOff x="0" y="0"/>
            <a:chExt cx="243840" cy="252730"/>
          </a:xfrm>
        </p:grpSpPr>
        <p:sp>
          <p:nvSpPr>
            <p:cNvPr name="Freeform 14" id="14"/>
            <p:cNvSpPr/>
            <p:nvPr/>
          </p:nvSpPr>
          <p:spPr>
            <a:xfrm flipH="false" flipV="false" rot="0">
              <a:off x="44450" y="49530"/>
              <a:ext cx="148590" cy="154940"/>
            </a:xfrm>
            <a:custGeom>
              <a:avLst/>
              <a:gdLst/>
              <a:ahLst/>
              <a:cxnLst/>
              <a:rect r="r" b="b" t="t" l="l"/>
              <a:pathLst>
                <a:path h="154940" w="148590">
                  <a:moveTo>
                    <a:pt x="148590" y="53340"/>
                  </a:moveTo>
                  <a:cubicBezTo>
                    <a:pt x="128270" y="134620"/>
                    <a:pt x="118110" y="140970"/>
                    <a:pt x="106680" y="146050"/>
                  </a:cubicBezTo>
                  <a:cubicBezTo>
                    <a:pt x="96520" y="151130"/>
                    <a:pt x="83820" y="154940"/>
                    <a:pt x="71120" y="152400"/>
                  </a:cubicBezTo>
                  <a:cubicBezTo>
                    <a:pt x="53340" y="148590"/>
                    <a:pt x="21590" y="133350"/>
                    <a:pt x="10160" y="115570"/>
                  </a:cubicBezTo>
                  <a:cubicBezTo>
                    <a:pt x="0" y="97790"/>
                    <a:pt x="0" y="62230"/>
                    <a:pt x="6350" y="44450"/>
                  </a:cubicBezTo>
                  <a:cubicBezTo>
                    <a:pt x="10160" y="31750"/>
                    <a:pt x="19050" y="24130"/>
                    <a:pt x="29210" y="16510"/>
                  </a:cubicBezTo>
                  <a:cubicBezTo>
                    <a:pt x="38100" y="8890"/>
                    <a:pt x="48260" y="2540"/>
                    <a:pt x="62230" y="1270"/>
                  </a:cubicBezTo>
                  <a:cubicBezTo>
                    <a:pt x="80010" y="0"/>
                    <a:pt x="129540" y="22860"/>
                    <a:pt x="129540" y="22860"/>
                  </a:cubicBezTo>
                </a:path>
              </a:pathLst>
            </a:custGeom>
            <a:solidFill>
              <a:srgbClr val="FFFFFF"/>
            </a:solidFill>
            <a:ln cap="sq">
              <a:noFill/>
              <a:prstDash val="solid"/>
              <a:miter/>
            </a:ln>
          </p:spPr>
        </p:sp>
      </p:grpSp>
      <p:grpSp>
        <p:nvGrpSpPr>
          <p:cNvPr name="Group 15" id="15"/>
          <p:cNvGrpSpPr/>
          <p:nvPr/>
        </p:nvGrpSpPr>
        <p:grpSpPr>
          <a:xfrm rot="0">
            <a:off x="16916400" y="649605"/>
            <a:ext cx="182880" cy="189548"/>
            <a:chOff x="0" y="0"/>
            <a:chExt cx="243840" cy="252730"/>
          </a:xfrm>
        </p:grpSpPr>
        <p:sp>
          <p:nvSpPr>
            <p:cNvPr name="Freeform 16" id="16"/>
            <p:cNvSpPr/>
            <p:nvPr/>
          </p:nvSpPr>
          <p:spPr>
            <a:xfrm flipH="false" flipV="false" rot="0">
              <a:off x="44450" y="49530"/>
              <a:ext cx="148590" cy="154940"/>
            </a:xfrm>
            <a:custGeom>
              <a:avLst/>
              <a:gdLst/>
              <a:ahLst/>
              <a:cxnLst/>
              <a:rect r="r" b="b" t="t" l="l"/>
              <a:pathLst>
                <a:path h="154940" w="148590">
                  <a:moveTo>
                    <a:pt x="148590" y="53340"/>
                  </a:moveTo>
                  <a:cubicBezTo>
                    <a:pt x="128270" y="134620"/>
                    <a:pt x="118110" y="140970"/>
                    <a:pt x="106680" y="146050"/>
                  </a:cubicBezTo>
                  <a:cubicBezTo>
                    <a:pt x="96520" y="151130"/>
                    <a:pt x="83820" y="154940"/>
                    <a:pt x="71120" y="152400"/>
                  </a:cubicBezTo>
                  <a:cubicBezTo>
                    <a:pt x="53340" y="148590"/>
                    <a:pt x="21590" y="133350"/>
                    <a:pt x="10160" y="115570"/>
                  </a:cubicBezTo>
                  <a:cubicBezTo>
                    <a:pt x="0" y="97790"/>
                    <a:pt x="0" y="62230"/>
                    <a:pt x="6350" y="44450"/>
                  </a:cubicBezTo>
                  <a:cubicBezTo>
                    <a:pt x="10160" y="31750"/>
                    <a:pt x="19050" y="24130"/>
                    <a:pt x="29210" y="16510"/>
                  </a:cubicBezTo>
                  <a:cubicBezTo>
                    <a:pt x="38100" y="8890"/>
                    <a:pt x="48260" y="2540"/>
                    <a:pt x="62230" y="1270"/>
                  </a:cubicBezTo>
                  <a:cubicBezTo>
                    <a:pt x="80010" y="0"/>
                    <a:pt x="129540" y="22860"/>
                    <a:pt x="129540" y="22860"/>
                  </a:cubicBezTo>
                </a:path>
              </a:pathLst>
            </a:custGeom>
            <a:solidFill>
              <a:srgbClr val="FFFFFF"/>
            </a:solidFill>
            <a:ln cap="sq">
              <a:noFill/>
              <a:prstDash val="solid"/>
              <a:miter/>
            </a:ln>
          </p:spPr>
        </p:sp>
      </p:grpSp>
      <p:grpSp>
        <p:nvGrpSpPr>
          <p:cNvPr name="Group 17" id="17"/>
          <p:cNvGrpSpPr/>
          <p:nvPr/>
        </p:nvGrpSpPr>
        <p:grpSpPr>
          <a:xfrm rot="0">
            <a:off x="16916400" y="649605"/>
            <a:ext cx="182880" cy="189548"/>
            <a:chOff x="0" y="0"/>
            <a:chExt cx="243840" cy="252730"/>
          </a:xfrm>
        </p:grpSpPr>
        <p:sp>
          <p:nvSpPr>
            <p:cNvPr name="Freeform 18" id="18"/>
            <p:cNvSpPr/>
            <p:nvPr/>
          </p:nvSpPr>
          <p:spPr>
            <a:xfrm flipH="false" flipV="false" rot="0">
              <a:off x="44450" y="49530"/>
              <a:ext cx="148590" cy="154940"/>
            </a:xfrm>
            <a:custGeom>
              <a:avLst/>
              <a:gdLst/>
              <a:ahLst/>
              <a:cxnLst/>
              <a:rect r="r" b="b" t="t" l="l"/>
              <a:pathLst>
                <a:path h="154940" w="148590">
                  <a:moveTo>
                    <a:pt x="148590" y="53340"/>
                  </a:moveTo>
                  <a:cubicBezTo>
                    <a:pt x="128270" y="134620"/>
                    <a:pt x="118110" y="140970"/>
                    <a:pt x="106680" y="146050"/>
                  </a:cubicBezTo>
                  <a:cubicBezTo>
                    <a:pt x="96520" y="151130"/>
                    <a:pt x="83820" y="154940"/>
                    <a:pt x="71120" y="152400"/>
                  </a:cubicBezTo>
                  <a:cubicBezTo>
                    <a:pt x="53340" y="148590"/>
                    <a:pt x="21590" y="133350"/>
                    <a:pt x="10160" y="115570"/>
                  </a:cubicBezTo>
                  <a:cubicBezTo>
                    <a:pt x="0" y="97790"/>
                    <a:pt x="0" y="62230"/>
                    <a:pt x="6350" y="44450"/>
                  </a:cubicBezTo>
                  <a:cubicBezTo>
                    <a:pt x="10160" y="31750"/>
                    <a:pt x="19050" y="24130"/>
                    <a:pt x="29210" y="16510"/>
                  </a:cubicBezTo>
                  <a:cubicBezTo>
                    <a:pt x="38100" y="8890"/>
                    <a:pt x="48260" y="2540"/>
                    <a:pt x="62230" y="1270"/>
                  </a:cubicBezTo>
                  <a:cubicBezTo>
                    <a:pt x="80010" y="0"/>
                    <a:pt x="129540" y="22860"/>
                    <a:pt x="129540" y="22860"/>
                  </a:cubicBezTo>
                </a:path>
              </a:pathLst>
            </a:custGeom>
            <a:solidFill>
              <a:srgbClr val="FFFFFF"/>
            </a:solidFill>
            <a:ln cap="sq">
              <a:noFill/>
              <a:prstDash val="solid"/>
              <a:miter/>
            </a:ln>
          </p:spPr>
        </p:sp>
      </p:grpSp>
      <p:grpSp>
        <p:nvGrpSpPr>
          <p:cNvPr name="Group 19" id="19"/>
          <p:cNvGrpSpPr/>
          <p:nvPr/>
        </p:nvGrpSpPr>
        <p:grpSpPr>
          <a:xfrm rot="0">
            <a:off x="16892588" y="595312"/>
            <a:ext cx="208597" cy="240983"/>
            <a:chOff x="0" y="0"/>
            <a:chExt cx="278130" cy="321310"/>
          </a:xfrm>
        </p:grpSpPr>
        <p:sp>
          <p:nvSpPr>
            <p:cNvPr name="Freeform 20" id="20"/>
            <p:cNvSpPr/>
            <p:nvPr/>
          </p:nvSpPr>
          <p:spPr>
            <a:xfrm flipH="false" flipV="false" rot="0">
              <a:off x="49530" y="46990"/>
              <a:ext cx="180340" cy="229870"/>
            </a:xfrm>
            <a:custGeom>
              <a:avLst/>
              <a:gdLst/>
              <a:ahLst/>
              <a:cxnLst/>
              <a:rect r="r" b="b" t="t" l="l"/>
              <a:pathLst>
                <a:path h="229870" w="180340">
                  <a:moveTo>
                    <a:pt x="27940" y="170180"/>
                  </a:moveTo>
                  <a:cubicBezTo>
                    <a:pt x="5080" y="45720"/>
                    <a:pt x="22860" y="20320"/>
                    <a:pt x="41910" y="10160"/>
                  </a:cubicBezTo>
                  <a:cubicBezTo>
                    <a:pt x="59690" y="0"/>
                    <a:pt x="95250" y="1270"/>
                    <a:pt x="113030" y="10160"/>
                  </a:cubicBezTo>
                  <a:cubicBezTo>
                    <a:pt x="128270" y="16510"/>
                    <a:pt x="140970" y="30480"/>
                    <a:pt x="147320" y="45720"/>
                  </a:cubicBezTo>
                  <a:cubicBezTo>
                    <a:pt x="153670" y="59690"/>
                    <a:pt x="157480" y="78740"/>
                    <a:pt x="152400" y="93980"/>
                  </a:cubicBezTo>
                  <a:cubicBezTo>
                    <a:pt x="147320" y="113030"/>
                    <a:pt x="125730" y="140970"/>
                    <a:pt x="106680" y="148590"/>
                  </a:cubicBezTo>
                  <a:cubicBezTo>
                    <a:pt x="86360" y="157480"/>
                    <a:pt x="52070" y="153670"/>
                    <a:pt x="34290" y="142240"/>
                  </a:cubicBezTo>
                  <a:cubicBezTo>
                    <a:pt x="17780" y="129540"/>
                    <a:pt x="2540" y="97790"/>
                    <a:pt x="1270" y="77470"/>
                  </a:cubicBezTo>
                  <a:cubicBezTo>
                    <a:pt x="0" y="62230"/>
                    <a:pt x="6350" y="43180"/>
                    <a:pt x="16510" y="31750"/>
                  </a:cubicBezTo>
                  <a:cubicBezTo>
                    <a:pt x="25400" y="19050"/>
                    <a:pt x="40640" y="6350"/>
                    <a:pt x="57150" y="3810"/>
                  </a:cubicBezTo>
                  <a:cubicBezTo>
                    <a:pt x="76200" y="0"/>
                    <a:pt x="109220" y="3810"/>
                    <a:pt x="127000" y="19050"/>
                  </a:cubicBezTo>
                  <a:cubicBezTo>
                    <a:pt x="152400" y="39370"/>
                    <a:pt x="171450" y="101600"/>
                    <a:pt x="176530" y="132080"/>
                  </a:cubicBezTo>
                  <a:cubicBezTo>
                    <a:pt x="180340" y="153670"/>
                    <a:pt x="177800" y="171450"/>
                    <a:pt x="170180" y="186690"/>
                  </a:cubicBezTo>
                  <a:cubicBezTo>
                    <a:pt x="162560" y="201930"/>
                    <a:pt x="146050" y="217170"/>
                    <a:pt x="129540" y="222250"/>
                  </a:cubicBezTo>
                  <a:cubicBezTo>
                    <a:pt x="114300" y="228600"/>
                    <a:pt x="91440" y="229870"/>
                    <a:pt x="74930" y="223520"/>
                  </a:cubicBezTo>
                  <a:cubicBezTo>
                    <a:pt x="57150" y="214630"/>
                    <a:pt x="27940" y="170180"/>
                    <a:pt x="27940" y="170180"/>
                  </a:cubicBezTo>
                </a:path>
              </a:pathLst>
            </a:custGeom>
            <a:solidFill>
              <a:srgbClr val="FFFFFF"/>
            </a:solidFill>
            <a:ln cap="sq">
              <a:noFill/>
              <a:prstDash val="solid"/>
              <a:miter/>
            </a:ln>
          </p:spPr>
        </p:sp>
      </p:grpSp>
      <p:grpSp>
        <p:nvGrpSpPr>
          <p:cNvPr name="Group 21" id="21"/>
          <p:cNvGrpSpPr/>
          <p:nvPr/>
        </p:nvGrpSpPr>
        <p:grpSpPr>
          <a:xfrm rot="0">
            <a:off x="16898302" y="594360"/>
            <a:ext cx="182880" cy="189548"/>
            <a:chOff x="0" y="0"/>
            <a:chExt cx="243840" cy="252730"/>
          </a:xfrm>
        </p:grpSpPr>
        <p:sp>
          <p:nvSpPr>
            <p:cNvPr name="Freeform 22" id="22"/>
            <p:cNvSpPr/>
            <p:nvPr/>
          </p:nvSpPr>
          <p:spPr>
            <a:xfrm flipH="false" flipV="false" rot="0">
              <a:off x="43180" y="49530"/>
              <a:ext cx="149860" cy="154940"/>
            </a:xfrm>
            <a:custGeom>
              <a:avLst/>
              <a:gdLst/>
              <a:ahLst/>
              <a:cxnLst/>
              <a:rect r="r" b="b" t="t" l="l"/>
              <a:pathLst>
                <a:path h="154940" w="149860">
                  <a:moveTo>
                    <a:pt x="149860" y="53340"/>
                  </a:moveTo>
                  <a:cubicBezTo>
                    <a:pt x="129540" y="134620"/>
                    <a:pt x="118110" y="140970"/>
                    <a:pt x="107950" y="146050"/>
                  </a:cubicBezTo>
                  <a:cubicBezTo>
                    <a:pt x="96520" y="151130"/>
                    <a:pt x="85090" y="154940"/>
                    <a:pt x="72390" y="152400"/>
                  </a:cubicBezTo>
                  <a:cubicBezTo>
                    <a:pt x="53340" y="148590"/>
                    <a:pt x="21590" y="133350"/>
                    <a:pt x="11430" y="115570"/>
                  </a:cubicBezTo>
                  <a:cubicBezTo>
                    <a:pt x="0" y="97790"/>
                    <a:pt x="1270" y="62230"/>
                    <a:pt x="7620" y="45720"/>
                  </a:cubicBezTo>
                  <a:cubicBezTo>
                    <a:pt x="11430" y="33020"/>
                    <a:pt x="20320" y="24130"/>
                    <a:pt x="29210" y="16510"/>
                  </a:cubicBezTo>
                  <a:cubicBezTo>
                    <a:pt x="39370" y="889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23" id="23"/>
          <p:cNvGrpSpPr/>
          <p:nvPr/>
        </p:nvGrpSpPr>
        <p:grpSpPr>
          <a:xfrm rot="0">
            <a:off x="16861155" y="741045"/>
            <a:ext cx="182880" cy="189548"/>
            <a:chOff x="0" y="0"/>
            <a:chExt cx="243840" cy="252730"/>
          </a:xfrm>
        </p:grpSpPr>
        <p:sp>
          <p:nvSpPr>
            <p:cNvPr name="Freeform 24" id="24"/>
            <p:cNvSpPr/>
            <p:nvPr/>
          </p:nvSpPr>
          <p:spPr>
            <a:xfrm flipH="false" flipV="false" rot="0">
              <a:off x="44450" y="50800"/>
              <a:ext cx="148590" cy="153670"/>
            </a:xfrm>
            <a:custGeom>
              <a:avLst/>
              <a:gdLst/>
              <a:ahLst/>
              <a:cxnLst/>
              <a:rect r="r" b="b" t="t" l="l"/>
              <a:pathLst>
                <a:path h="153670" w="148590">
                  <a:moveTo>
                    <a:pt x="148590" y="53340"/>
                  </a:moveTo>
                  <a:cubicBezTo>
                    <a:pt x="128270" y="133350"/>
                    <a:pt x="118110" y="139700"/>
                    <a:pt x="106680" y="144780"/>
                  </a:cubicBezTo>
                  <a:cubicBezTo>
                    <a:pt x="96520" y="149860"/>
                    <a:pt x="83820" y="153670"/>
                    <a:pt x="71120" y="151130"/>
                  </a:cubicBezTo>
                  <a:cubicBezTo>
                    <a:pt x="53340" y="148590"/>
                    <a:pt x="21590" y="133350"/>
                    <a:pt x="10160" y="115570"/>
                  </a:cubicBezTo>
                  <a:cubicBezTo>
                    <a:pt x="0" y="96520"/>
                    <a:pt x="1270" y="62230"/>
                    <a:pt x="6350" y="44450"/>
                  </a:cubicBezTo>
                  <a:cubicBezTo>
                    <a:pt x="10160" y="31750"/>
                    <a:pt x="19050" y="22860"/>
                    <a:pt x="29210" y="15240"/>
                  </a:cubicBezTo>
                  <a:cubicBezTo>
                    <a:pt x="38100" y="8890"/>
                    <a:pt x="48260" y="1270"/>
                    <a:pt x="62230" y="0"/>
                  </a:cubicBezTo>
                  <a:cubicBezTo>
                    <a:pt x="80010" y="0"/>
                    <a:pt x="129540" y="21590"/>
                    <a:pt x="129540" y="21590"/>
                  </a:cubicBezTo>
                </a:path>
              </a:pathLst>
            </a:custGeom>
            <a:solidFill>
              <a:srgbClr val="FFFFFF"/>
            </a:solidFill>
            <a:ln cap="sq">
              <a:noFill/>
              <a:prstDash val="solid"/>
              <a:miter/>
            </a:ln>
          </p:spPr>
        </p:sp>
      </p:grpSp>
      <p:grpSp>
        <p:nvGrpSpPr>
          <p:cNvPr name="Group 25" id="25"/>
          <p:cNvGrpSpPr/>
          <p:nvPr/>
        </p:nvGrpSpPr>
        <p:grpSpPr>
          <a:xfrm rot="0">
            <a:off x="16824008" y="722948"/>
            <a:ext cx="182880" cy="189548"/>
            <a:chOff x="0" y="0"/>
            <a:chExt cx="243840" cy="252730"/>
          </a:xfrm>
        </p:grpSpPr>
        <p:sp>
          <p:nvSpPr>
            <p:cNvPr name="Freeform 26" id="26"/>
            <p:cNvSpPr/>
            <p:nvPr/>
          </p:nvSpPr>
          <p:spPr>
            <a:xfrm flipH="false" flipV="false" rot="0">
              <a:off x="44450" y="49530"/>
              <a:ext cx="148590" cy="154940"/>
            </a:xfrm>
            <a:custGeom>
              <a:avLst/>
              <a:gdLst/>
              <a:ahLst/>
              <a:cxnLst/>
              <a:rect r="r" b="b" t="t" l="l"/>
              <a:pathLst>
                <a:path h="154940" w="148590">
                  <a:moveTo>
                    <a:pt x="148590" y="53340"/>
                  </a:moveTo>
                  <a:cubicBezTo>
                    <a:pt x="129540" y="134620"/>
                    <a:pt x="118110" y="140970"/>
                    <a:pt x="107950" y="146050"/>
                  </a:cubicBezTo>
                  <a:cubicBezTo>
                    <a:pt x="96520" y="151130"/>
                    <a:pt x="85090" y="154940"/>
                    <a:pt x="71120" y="152400"/>
                  </a:cubicBezTo>
                  <a:cubicBezTo>
                    <a:pt x="53340" y="148590"/>
                    <a:pt x="21590" y="133350"/>
                    <a:pt x="11430" y="115570"/>
                  </a:cubicBezTo>
                  <a:cubicBezTo>
                    <a:pt x="0" y="97790"/>
                    <a:pt x="1270" y="62230"/>
                    <a:pt x="6350" y="45720"/>
                  </a:cubicBezTo>
                  <a:cubicBezTo>
                    <a:pt x="10160" y="33020"/>
                    <a:pt x="20320" y="24130"/>
                    <a:pt x="29210" y="16510"/>
                  </a:cubicBezTo>
                  <a:cubicBezTo>
                    <a:pt x="38100" y="889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27" id="27"/>
          <p:cNvGrpSpPr/>
          <p:nvPr/>
        </p:nvGrpSpPr>
        <p:grpSpPr>
          <a:xfrm rot="0">
            <a:off x="16824008" y="686752"/>
            <a:ext cx="182880" cy="189548"/>
            <a:chOff x="0" y="0"/>
            <a:chExt cx="243840" cy="252730"/>
          </a:xfrm>
        </p:grpSpPr>
        <p:sp>
          <p:nvSpPr>
            <p:cNvPr name="Freeform 28" id="28"/>
            <p:cNvSpPr/>
            <p:nvPr/>
          </p:nvSpPr>
          <p:spPr>
            <a:xfrm flipH="false" flipV="false" rot="0">
              <a:off x="44450" y="49530"/>
              <a:ext cx="148590" cy="153670"/>
            </a:xfrm>
            <a:custGeom>
              <a:avLst/>
              <a:gdLst/>
              <a:ahLst/>
              <a:cxnLst/>
              <a:rect r="r" b="b" t="t" l="l"/>
              <a:pathLst>
                <a:path h="153670" w="148590">
                  <a:moveTo>
                    <a:pt x="148590" y="53340"/>
                  </a:moveTo>
                  <a:cubicBezTo>
                    <a:pt x="129540" y="134620"/>
                    <a:pt x="118110" y="140970"/>
                    <a:pt x="107950" y="144780"/>
                  </a:cubicBezTo>
                  <a:cubicBezTo>
                    <a:pt x="96520" y="149860"/>
                    <a:pt x="85090" y="153670"/>
                    <a:pt x="71120" y="152400"/>
                  </a:cubicBezTo>
                  <a:cubicBezTo>
                    <a:pt x="53340" y="148590"/>
                    <a:pt x="21590" y="133350"/>
                    <a:pt x="11430" y="115570"/>
                  </a:cubicBezTo>
                  <a:cubicBezTo>
                    <a:pt x="0" y="97790"/>
                    <a:pt x="1270" y="62230"/>
                    <a:pt x="6350" y="44450"/>
                  </a:cubicBezTo>
                  <a:cubicBezTo>
                    <a:pt x="10160" y="31750"/>
                    <a:pt x="20320" y="22860"/>
                    <a:pt x="29210" y="15240"/>
                  </a:cubicBezTo>
                  <a:cubicBezTo>
                    <a:pt x="38100" y="8890"/>
                    <a:pt x="49530" y="1270"/>
                    <a:pt x="62230" y="1270"/>
                  </a:cubicBezTo>
                  <a:cubicBezTo>
                    <a:pt x="81280" y="0"/>
                    <a:pt x="130810" y="21590"/>
                    <a:pt x="130810" y="21590"/>
                  </a:cubicBezTo>
                </a:path>
              </a:pathLst>
            </a:custGeom>
            <a:solidFill>
              <a:srgbClr val="FFFFFF"/>
            </a:solidFill>
            <a:ln cap="sq">
              <a:noFill/>
              <a:prstDash val="solid"/>
              <a:miter/>
            </a:ln>
          </p:spPr>
        </p:sp>
      </p:grpSp>
      <p:grpSp>
        <p:nvGrpSpPr>
          <p:cNvPr name="Group 29" id="29"/>
          <p:cNvGrpSpPr/>
          <p:nvPr/>
        </p:nvGrpSpPr>
        <p:grpSpPr>
          <a:xfrm rot="0">
            <a:off x="16824008" y="686752"/>
            <a:ext cx="182880" cy="189548"/>
            <a:chOff x="0" y="0"/>
            <a:chExt cx="243840" cy="252730"/>
          </a:xfrm>
        </p:grpSpPr>
        <p:sp>
          <p:nvSpPr>
            <p:cNvPr name="Freeform 30" id="30"/>
            <p:cNvSpPr/>
            <p:nvPr/>
          </p:nvSpPr>
          <p:spPr>
            <a:xfrm flipH="false" flipV="false" rot="0">
              <a:off x="44450" y="49530"/>
              <a:ext cx="148590" cy="153670"/>
            </a:xfrm>
            <a:custGeom>
              <a:avLst/>
              <a:gdLst/>
              <a:ahLst/>
              <a:cxnLst/>
              <a:rect r="r" b="b" t="t" l="l"/>
              <a:pathLst>
                <a:path h="153670" w="148590">
                  <a:moveTo>
                    <a:pt x="148590" y="53340"/>
                  </a:moveTo>
                  <a:cubicBezTo>
                    <a:pt x="129540" y="134620"/>
                    <a:pt x="118110" y="140970"/>
                    <a:pt x="107950" y="144780"/>
                  </a:cubicBezTo>
                  <a:cubicBezTo>
                    <a:pt x="96520" y="149860"/>
                    <a:pt x="85090" y="153670"/>
                    <a:pt x="71120" y="152400"/>
                  </a:cubicBezTo>
                  <a:cubicBezTo>
                    <a:pt x="53340" y="148590"/>
                    <a:pt x="21590" y="133350"/>
                    <a:pt x="11430" y="115570"/>
                  </a:cubicBezTo>
                  <a:cubicBezTo>
                    <a:pt x="0" y="97790"/>
                    <a:pt x="1270" y="62230"/>
                    <a:pt x="6350" y="44450"/>
                  </a:cubicBezTo>
                  <a:cubicBezTo>
                    <a:pt x="10160" y="31750"/>
                    <a:pt x="20320" y="22860"/>
                    <a:pt x="29210" y="15240"/>
                  </a:cubicBezTo>
                  <a:cubicBezTo>
                    <a:pt x="38100" y="8890"/>
                    <a:pt x="49530" y="1270"/>
                    <a:pt x="62230" y="1270"/>
                  </a:cubicBezTo>
                  <a:cubicBezTo>
                    <a:pt x="81280" y="0"/>
                    <a:pt x="130810" y="21590"/>
                    <a:pt x="130810" y="21590"/>
                  </a:cubicBezTo>
                </a:path>
              </a:pathLst>
            </a:custGeom>
            <a:solidFill>
              <a:srgbClr val="FFFFFF"/>
            </a:solidFill>
            <a:ln cap="sq">
              <a:noFill/>
              <a:prstDash val="solid"/>
              <a:miter/>
            </a:ln>
          </p:spPr>
        </p:sp>
      </p:grpSp>
      <p:grpSp>
        <p:nvGrpSpPr>
          <p:cNvPr name="Group 31" id="31"/>
          <p:cNvGrpSpPr/>
          <p:nvPr/>
        </p:nvGrpSpPr>
        <p:grpSpPr>
          <a:xfrm rot="0">
            <a:off x="16787812" y="704850"/>
            <a:ext cx="182880" cy="189548"/>
            <a:chOff x="0" y="0"/>
            <a:chExt cx="243840" cy="252730"/>
          </a:xfrm>
        </p:grpSpPr>
        <p:sp>
          <p:nvSpPr>
            <p:cNvPr name="Freeform 32" id="32"/>
            <p:cNvSpPr/>
            <p:nvPr/>
          </p:nvSpPr>
          <p:spPr>
            <a:xfrm flipH="false" flipV="false" rot="0">
              <a:off x="44450" y="49530"/>
              <a:ext cx="148590" cy="154940"/>
            </a:xfrm>
            <a:custGeom>
              <a:avLst/>
              <a:gdLst/>
              <a:ahLst/>
              <a:cxnLst/>
              <a:rect r="r" b="b" t="t" l="l"/>
              <a:pathLst>
                <a:path h="154940" w="148590">
                  <a:moveTo>
                    <a:pt x="148590" y="53340"/>
                  </a:moveTo>
                  <a:cubicBezTo>
                    <a:pt x="128270" y="134620"/>
                    <a:pt x="118110" y="140970"/>
                    <a:pt x="106680" y="146050"/>
                  </a:cubicBezTo>
                  <a:cubicBezTo>
                    <a:pt x="96520" y="149860"/>
                    <a:pt x="83820" y="154940"/>
                    <a:pt x="71120" y="152400"/>
                  </a:cubicBezTo>
                  <a:cubicBezTo>
                    <a:pt x="53340" y="148590"/>
                    <a:pt x="21590" y="133350"/>
                    <a:pt x="10160" y="115570"/>
                  </a:cubicBezTo>
                  <a:cubicBezTo>
                    <a:pt x="0" y="97790"/>
                    <a:pt x="0" y="62230"/>
                    <a:pt x="6350" y="44450"/>
                  </a:cubicBezTo>
                  <a:cubicBezTo>
                    <a:pt x="10160" y="31750"/>
                    <a:pt x="19050" y="22860"/>
                    <a:pt x="29210" y="16510"/>
                  </a:cubicBezTo>
                  <a:cubicBezTo>
                    <a:pt x="38100" y="8890"/>
                    <a:pt x="48260" y="2540"/>
                    <a:pt x="62230" y="1270"/>
                  </a:cubicBezTo>
                  <a:cubicBezTo>
                    <a:pt x="80010" y="0"/>
                    <a:pt x="129540" y="22860"/>
                    <a:pt x="129540" y="22860"/>
                  </a:cubicBezTo>
                </a:path>
              </a:pathLst>
            </a:custGeom>
            <a:solidFill>
              <a:srgbClr val="FFFFFF"/>
            </a:solidFill>
            <a:ln cap="sq">
              <a:noFill/>
              <a:prstDash val="solid"/>
              <a:miter/>
            </a:ln>
          </p:spPr>
        </p:sp>
      </p:grpSp>
      <p:grpSp>
        <p:nvGrpSpPr>
          <p:cNvPr name="Group 33" id="33"/>
          <p:cNvGrpSpPr/>
          <p:nvPr/>
        </p:nvGrpSpPr>
        <p:grpSpPr>
          <a:xfrm rot="0">
            <a:off x="16769715" y="649605"/>
            <a:ext cx="182880" cy="189548"/>
            <a:chOff x="0" y="0"/>
            <a:chExt cx="243840" cy="252730"/>
          </a:xfrm>
        </p:grpSpPr>
        <p:sp>
          <p:nvSpPr>
            <p:cNvPr name="Freeform 34" id="34"/>
            <p:cNvSpPr/>
            <p:nvPr/>
          </p:nvSpPr>
          <p:spPr>
            <a:xfrm flipH="false" flipV="false" rot="0">
              <a:off x="43180" y="49530"/>
              <a:ext cx="149860" cy="154940"/>
            </a:xfrm>
            <a:custGeom>
              <a:avLst/>
              <a:gdLst/>
              <a:ahLst/>
              <a:cxnLst/>
              <a:rect r="r" b="b" t="t" l="l"/>
              <a:pathLst>
                <a:path h="154940" w="149860">
                  <a:moveTo>
                    <a:pt x="149860" y="53340"/>
                  </a:moveTo>
                  <a:cubicBezTo>
                    <a:pt x="129540" y="134620"/>
                    <a:pt x="118110" y="140970"/>
                    <a:pt x="107950" y="146050"/>
                  </a:cubicBezTo>
                  <a:cubicBezTo>
                    <a:pt x="96520" y="151130"/>
                    <a:pt x="85090" y="154940"/>
                    <a:pt x="72390" y="152400"/>
                  </a:cubicBezTo>
                  <a:cubicBezTo>
                    <a:pt x="53340" y="148590"/>
                    <a:pt x="21590" y="133350"/>
                    <a:pt x="11430" y="115570"/>
                  </a:cubicBezTo>
                  <a:cubicBezTo>
                    <a:pt x="0" y="97790"/>
                    <a:pt x="1270" y="62230"/>
                    <a:pt x="7620" y="44450"/>
                  </a:cubicBezTo>
                  <a:cubicBezTo>
                    <a:pt x="11430" y="31750"/>
                    <a:pt x="20320" y="24130"/>
                    <a:pt x="29210" y="16510"/>
                  </a:cubicBezTo>
                  <a:cubicBezTo>
                    <a:pt x="39370" y="889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35" id="35"/>
          <p:cNvGrpSpPr/>
          <p:nvPr/>
        </p:nvGrpSpPr>
        <p:grpSpPr>
          <a:xfrm rot="0">
            <a:off x="13830300" y="4121467"/>
            <a:ext cx="184785" cy="189548"/>
            <a:chOff x="0" y="0"/>
            <a:chExt cx="246380" cy="252730"/>
          </a:xfrm>
        </p:grpSpPr>
        <p:sp>
          <p:nvSpPr>
            <p:cNvPr name="Freeform 36" id="36"/>
            <p:cNvSpPr/>
            <p:nvPr/>
          </p:nvSpPr>
          <p:spPr>
            <a:xfrm flipH="false" flipV="false" rot="0">
              <a:off x="44450" y="49530"/>
              <a:ext cx="148590" cy="154940"/>
            </a:xfrm>
            <a:custGeom>
              <a:avLst/>
              <a:gdLst/>
              <a:ahLst/>
              <a:cxnLst/>
              <a:rect r="r" b="b" t="t" l="l"/>
              <a:pathLst>
                <a:path h="154940" w="148590">
                  <a:moveTo>
                    <a:pt x="148590" y="53340"/>
                  </a:moveTo>
                  <a:cubicBezTo>
                    <a:pt x="144780" y="107950"/>
                    <a:pt x="123190" y="135890"/>
                    <a:pt x="106680" y="146050"/>
                  </a:cubicBezTo>
                  <a:cubicBezTo>
                    <a:pt x="95250" y="152400"/>
                    <a:pt x="83820" y="154940"/>
                    <a:pt x="71120" y="152400"/>
                  </a:cubicBezTo>
                  <a:cubicBezTo>
                    <a:pt x="53340" y="148590"/>
                    <a:pt x="21590" y="133350"/>
                    <a:pt x="10160" y="115570"/>
                  </a:cubicBezTo>
                  <a:cubicBezTo>
                    <a:pt x="0" y="97790"/>
                    <a:pt x="0" y="62230"/>
                    <a:pt x="6350" y="44450"/>
                  </a:cubicBezTo>
                  <a:cubicBezTo>
                    <a:pt x="10160" y="33020"/>
                    <a:pt x="19050" y="24130"/>
                    <a:pt x="27940" y="16510"/>
                  </a:cubicBezTo>
                  <a:cubicBezTo>
                    <a:pt x="38100" y="8890"/>
                    <a:pt x="48260" y="2540"/>
                    <a:pt x="62230" y="1270"/>
                  </a:cubicBezTo>
                  <a:cubicBezTo>
                    <a:pt x="80010" y="0"/>
                    <a:pt x="129540" y="22860"/>
                    <a:pt x="129540" y="22860"/>
                  </a:cubicBezTo>
                </a:path>
              </a:pathLst>
            </a:custGeom>
            <a:solidFill>
              <a:srgbClr val="FFFFFF"/>
            </a:solidFill>
            <a:ln cap="sq">
              <a:noFill/>
              <a:prstDash val="solid"/>
              <a:miter/>
            </a:ln>
          </p:spPr>
        </p:sp>
      </p:grpSp>
      <p:grpSp>
        <p:nvGrpSpPr>
          <p:cNvPr name="Group 37" id="37"/>
          <p:cNvGrpSpPr/>
          <p:nvPr/>
        </p:nvGrpSpPr>
        <p:grpSpPr>
          <a:xfrm rot="0">
            <a:off x="13756957" y="4139565"/>
            <a:ext cx="184785" cy="189548"/>
            <a:chOff x="0" y="0"/>
            <a:chExt cx="246380" cy="252730"/>
          </a:xfrm>
        </p:grpSpPr>
        <p:sp>
          <p:nvSpPr>
            <p:cNvPr name="Freeform 38" id="38"/>
            <p:cNvSpPr/>
            <p:nvPr/>
          </p:nvSpPr>
          <p:spPr>
            <a:xfrm flipH="false" flipV="false" rot="0">
              <a:off x="43180" y="50800"/>
              <a:ext cx="149860" cy="153670"/>
            </a:xfrm>
            <a:custGeom>
              <a:avLst/>
              <a:gdLst/>
              <a:ahLst/>
              <a:cxnLst/>
              <a:rect r="r" b="b" t="t" l="l"/>
              <a:pathLst>
                <a:path h="153670" w="149860">
                  <a:moveTo>
                    <a:pt x="149860" y="53340"/>
                  </a:moveTo>
                  <a:cubicBezTo>
                    <a:pt x="146050" y="106680"/>
                    <a:pt x="123190" y="135890"/>
                    <a:pt x="107950" y="144780"/>
                  </a:cubicBezTo>
                  <a:cubicBezTo>
                    <a:pt x="96520" y="152400"/>
                    <a:pt x="85090" y="153670"/>
                    <a:pt x="72390" y="151130"/>
                  </a:cubicBezTo>
                  <a:cubicBezTo>
                    <a:pt x="53340" y="148590"/>
                    <a:pt x="22860" y="133350"/>
                    <a:pt x="11430" y="114300"/>
                  </a:cubicBezTo>
                  <a:cubicBezTo>
                    <a:pt x="0" y="96520"/>
                    <a:pt x="1270" y="62230"/>
                    <a:pt x="7620" y="44450"/>
                  </a:cubicBezTo>
                  <a:cubicBezTo>
                    <a:pt x="11430" y="31750"/>
                    <a:pt x="20320" y="22860"/>
                    <a:pt x="29210" y="15240"/>
                  </a:cubicBezTo>
                  <a:cubicBezTo>
                    <a:pt x="39370" y="7620"/>
                    <a:pt x="49530" y="1270"/>
                    <a:pt x="63500" y="0"/>
                  </a:cubicBezTo>
                  <a:cubicBezTo>
                    <a:pt x="81280" y="0"/>
                    <a:pt x="130810" y="21590"/>
                    <a:pt x="130810" y="21590"/>
                  </a:cubicBezTo>
                </a:path>
              </a:pathLst>
            </a:custGeom>
            <a:solidFill>
              <a:srgbClr val="FFFFFF"/>
            </a:solidFill>
            <a:ln cap="sq">
              <a:noFill/>
              <a:prstDash val="solid"/>
              <a:miter/>
            </a:ln>
          </p:spPr>
        </p:sp>
      </p:grpSp>
      <p:grpSp>
        <p:nvGrpSpPr>
          <p:cNvPr name="Group 39" id="39"/>
          <p:cNvGrpSpPr/>
          <p:nvPr/>
        </p:nvGrpSpPr>
        <p:grpSpPr>
          <a:xfrm rot="0">
            <a:off x="13701712" y="4121467"/>
            <a:ext cx="184785" cy="189548"/>
            <a:chOff x="0" y="0"/>
            <a:chExt cx="246380" cy="252730"/>
          </a:xfrm>
        </p:grpSpPr>
        <p:sp>
          <p:nvSpPr>
            <p:cNvPr name="Freeform 40" id="40"/>
            <p:cNvSpPr/>
            <p:nvPr/>
          </p:nvSpPr>
          <p:spPr>
            <a:xfrm flipH="false" flipV="false" rot="0">
              <a:off x="44450" y="49530"/>
              <a:ext cx="148590" cy="154940"/>
            </a:xfrm>
            <a:custGeom>
              <a:avLst/>
              <a:gdLst/>
              <a:ahLst/>
              <a:cxnLst/>
              <a:rect r="r" b="b" t="t" l="l"/>
              <a:pathLst>
                <a:path h="154940" w="148590">
                  <a:moveTo>
                    <a:pt x="148590" y="53340"/>
                  </a:moveTo>
                  <a:cubicBezTo>
                    <a:pt x="144780" y="107950"/>
                    <a:pt x="123190" y="135890"/>
                    <a:pt x="106680" y="146050"/>
                  </a:cubicBezTo>
                  <a:cubicBezTo>
                    <a:pt x="95250" y="152400"/>
                    <a:pt x="83820" y="154940"/>
                    <a:pt x="71120" y="152400"/>
                  </a:cubicBezTo>
                  <a:cubicBezTo>
                    <a:pt x="53340" y="148590"/>
                    <a:pt x="21590" y="133350"/>
                    <a:pt x="10160" y="115570"/>
                  </a:cubicBezTo>
                  <a:cubicBezTo>
                    <a:pt x="0" y="97790"/>
                    <a:pt x="0" y="62230"/>
                    <a:pt x="6350" y="44450"/>
                  </a:cubicBezTo>
                  <a:cubicBezTo>
                    <a:pt x="10160" y="33020"/>
                    <a:pt x="19050" y="24130"/>
                    <a:pt x="27940" y="16510"/>
                  </a:cubicBezTo>
                  <a:cubicBezTo>
                    <a:pt x="38100" y="8890"/>
                    <a:pt x="48260" y="2540"/>
                    <a:pt x="62230" y="1270"/>
                  </a:cubicBezTo>
                  <a:cubicBezTo>
                    <a:pt x="80010" y="0"/>
                    <a:pt x="129540" y="22860"/>
                    <a:pt x="129540" y="22860"/>
                  </a:cubicBezTo>
                </a:path>
              </a:pathLst>
            </a:custGeom>
            <a:solidFill>
              <a:srgbClr val="FFFFFF"/>
            </a:solidFill>
            <a:ln cap="sq">
              <a:noFill/>
              <a:prstDash val="solid"/>
              <a:miter/>
            </a:ln>
          </p:spPr>
        </p:sp>
      </p:grpSp>
      <p:grpSp>
        <p:nvGrpSpPr>
          <p:cNvPr name="Group 41" id="41"/>
          <p:cNvGrpSpPr/>
          <p:nvPr/>
        </p:nvGrpSpPr>
        <p:grpSpPr>
          <a:xfrm rot="0">
            <a:off x="13737907" y="4066222"/>
            <a:ext cx="184785" cy="189548"/>
            <a:chOff x="0" y="0"/>
            <a:chExt cx="246380" cy="252730"/>
          </a:xfrm>
        </p:grpSpPr>
        <p:sp>
          <p:nvSpPr>
            <p:cNvPr name="Freeform 42" id="42"/>
            <p:cNvSpPr/>
            <p:nvPr/>
          </p:nvSpPr>
          <p:spPr>
            <a:xfrm flipH="false" flipV="false" rot="0">
              <a:off x="44450" y="49530"/>
              <a:ext cx="148590" cy="154940"/>
            </a:xfrm>
            <a:custGeom>
              <a:avLst/>
              <a:gdLst/>
              <a:ahLst/>
              <a:cxnLst/>
              <a:rect r="r" b="b" t="t" l="l"/>
              <a:pathLst>
                <a:path h="154940" w="148590">
                  <a:moveTo>
                    <a:pt x="148590" y="53340"/>
                  </a:moveTo>
                  <a:cubicBezTo>
                    <a:pt x="146050" y="107950"/>
                    <a:pt x="123190" y="135890"/>
                    <a:pt x="107950" y="146050"/>
                  </a:cubicBezTo>
                  <a:cubicBezTo>
                    <a:pt x="96520" y="152400"/>
                    <a:pt x="85090" y="154940"/>
                    <a:pt x="71120" y="152400"/>
                  </a:cubicBezTo>
                  <a:cubicBezTo>
                    <a:pt x="53340" y="149860"/>
                    <a:pt x="21590" y="133350"/>
                    <a:pt x="11430" y="115570"/>
                  </a:cubicBezTo>
                  <a:cubicBezTo>
                    <a:pt x="0" y="97790"/>
                    <a:pt x="1270" y="62230"/>
                    <a:pt x="6350" y="45720"/>
                  </a:cubicBezTo>
                  <a:cubicBezTo>
                    <a:pt x="10160" y="33020"/>
                    <a:pt x="20320" y="24130"/>
                    <a:pt x="29210" y="16510"/>
                  </a:cubicBezTo>
                  <a:cubicBezTo>
                    <a:pt x="38100" y="8890"/>
                    <a:pt x="49530" y="2540"/>
                    <a:pt x="62230" y="1270"/>
                  </a:cubicBezTo>
                  <a:cubicBezTo>
                    <a:pt x="81280" y="0"/>
                    <a:pt x="129540" y="22860"/>
                    <a:pt x="129540" y="22860"/>
                  </a:cubicBezTo>
                </a:path>
              </a:pathLst>
            </a:custGeom>
            <a:solidFill>
              <a:srgbClr val="FFFFFF"/>
            </a:solidFill>
            <a:ln cap="sq">
              <a:noFill/>
              <a:prstDash val="solid"/>
              <a:miter/>
            </a:ln>
          </p:spPr>
        </p:sp>
      </p:grpSp>
      <p:grpSp>
        <p:nvGrpSpPr>
          <p:cNvPr name="Group 43" id="43"/>
          <p:cNvGrpSpPr/>
          <p:nvPr/>
        </p:nvGrpSpPr>
        <p:grpSpPr>
          <a:xfrm rot="0">
            <a:off x="13830300" y="4030028"/>
            <a:ext cx="184785" cy="189548"/>
            <a:chOff x="0" y="0"/>
            <a:chExt cx="246380" cy="252730"/>
          </a:xfrm>
        </p:grpSpPr>
        <p:sp>
          <p:nvSpPr>
            <p:cNvPr name="Freeform 44" id="44"/>
            <p:cNvSpPr/>
            <p:nvPr/>
          </p:nvSpPr>
          <p:spPr>
            <a:xfrm flipH="false" flipV="false" rot="0">
              <a:off x="44450" y="49530"/>
              <a:ext cx="148590" cy="153670"/>
            </a:xfrm>
            <a:custGeom>
              <a:avLst/>
              <a:gdLst/>
              <a:ahLst/>
              <a:cxnLst/>
              <a:rect r="r" b="b" t="t" l="l"/>
              <a:pathLst>
                <a:path h="153670" w="148590">
                  <a:moveTo>
                    <a:pt x="148590" y="53340"/>
                  </a:moveTo>
                  <a:cubicBezTo>
                    <a:pt x="144780" y="106680"/>
                    <a:pt x="123190" y="135890"/>
                    <a:pt x="106680" y="144780"/>
                  </a:cubicBezTo>
                  <a:cubicBezTo>
                    <a:pt x="95250" y="152400"/>
                    <a:pt x="83820" y="153670"/>
                    <a:pt x="71120" y="152400"/>
                  </a:cubicBezTo>
                  <a:cubicBezTo>
                    <a:pt x="53340" y="148590"/>
                    <a:pt x="21590" y="133350"/>
                    <a:pt x="10160" y="115570"/>
                  </a:cubicBezTo>
                  <a:cubicBezTo>
                    <a:pt x="0" y="97790"/>
                    <a:pt x="0" y="62230"/>
                    <a:pt x="6350" y="44450"/>
                  </a:cubicBezTo>
                  <a:cubicBezTo>
                    <a:pt x="10160" y="31750"/>
                    <a:pt x="19050" y="22860"/>
                    <a:pt x="27940" y="15240"/>
                  </a:cubicBezTo>
                  <a:cubicBezTo>
                    <a:pt x="38100" y="8890"/>
                    <a:pt x="48260" y="1270"/>
                    <a:pt x="62230" y="1270"/>
                  </a:cubicBezTo>
                  <a:cubicBezTo>
                    <a:pt x="80010" y="0"/>
                    <a:pt x="129540" y="21590"/>
                    <a:pt x="129540" y="21590"/>
                  </a:cubicBezTo>
                </a:path>
              </a:pathLst>
            </a:custGeom>
            <a:solidFill>
              <a:srgbClr val="FFFFFF"/>
            </a:solidFill>
            <a:ln cap="sq">
              <a:noFill/>
              <a:prstDash val="solid"/>
              <a:miter/>
            </a:ln>
          </p:spPr>
        </p:sp>
      </p:grpSp>
      <p:grpSp>
        <p:nvGrpSpPr>
          <p:cNvPr name="Group 45" id="45"/>
          <p:cNvGrpSpPr/>
          <p:nvPr/>
        </p:nvGrpSpPr>
        <p:grpSpPr>
          <a:xfrm rot="0">
            <a:off x="13682662" y="4158615"/>
            <a:ext cx="184785" cy="189548"/>
            <a:chOff x="0" y="0"/>
            <a:chExt cx="246380" cy="252730"/>
          </a:xfrm>
        </p:grpSpPr>
        <p:sp>
          <p:nvSpPr>
            <p:cNvPr name="Freeform 46" id="46"/>
            <p:cNvSpPr/>
            <p:nvPr/>
          </p:nvSpPr>
          <p:spPr>
            <a:xfrm flipH="false" flipV="false" rot="0">
              <a:off x="44450" y="49530"/>
              <a:ext cx="148590" cy="153670"/>
            </a:xfrm>
            <a:custGeom>
              <a:avLst/>
              <a:gdLst/>
              <a:ahLst/>
              <a:cxnLst/>
              <a:rect r="r" b="b" t="t" l="l"/>
              <a:pathLst>
                <a:path h="153670" w="148590">
                  <a:moveTo>
                    <a:pt x="148590" y="53340"/>
                  </a:moveTo>
                  <a:cubicBezTo>
                    <a:pt x="146050" y="106680"/>
                    <a:pt x="123190" y="135890"/>
                    <a:pt x="107950" y="144780"/>
                  </a:cubicBezTo>
                  <a:cubicBezTo>
                    <a:pt x="96520" y="152400"/>
                    <a:pt x="85090" y="153670"/>
                    <a:pt x="72390" y="152400"/>
                  </a:cubicBezTo>
                  <a:cubicBezTo>
                    <a:pt x="53340" y="148590"/>
                    <a:pt x="21590" y="133350"/>
                    <a:pt x="11430" y="115570"/>
                  </a:cubicBezTo>
                  <a:cubicBezTo>
                    <a:pt x="0" y="97790"/>
                    <a:pt x="1270" y="62230"/>
                    <a:pt x="6350" y="44450"/>
                  </a:cubicBezTo>
                  <a:cubicBezTo>
                    <a:pt x="11430" y="31750"/>
                    <a:pt x="20320" y="22860"/>
                    <a:pt x="29210" y="15240"/>
                  </a:cubicBezTo>
                  <a:cubicBezTo>
                    <a:pt x="39370" y="8890"/>
                    <a:pt x="49530" y="1270"/>
                    <a:pt x="62230" y="1270"/>
                  </a:cubicBezTo>
                  <a:cubicBezTo>
                    <a:pt x="81280" y="0"/>
                    <a:pt x="130810" y="21590"/>
                    <a:pt x="130810" y="21590"/>
                  </a:cubicBezTo>
                </a:path>
              </a:pathLst>
            </a:custGeom>
            <a:solidFill>
              <a:srgbClr val="FFFFFF"/>
            </a:solidFill>
            <a:ln cap="sq">
              <a:noFill/>
              <a:prstDash val="solid"/>
              <a:miter/>
            </a:ln>
          </p:spPr>
        </p:sp>
      </p:grpSp>
      <p:grpSp>
        <p:nvGrpSpPr>
          <p:cNvPr name="Group 47" id="47"/>
          <p:cNvGrpSpPr/>
          <p:nvPr/>
        </p:nvGrpSpPr>
        <p:grpSpPr>
          <a:xfrm rot="0">
            <a:off x="13646468" y="4103370"/>
            <a:ext cx="184785" cy="189548"/>
            <a:chOff x="0" y="0"/>
            <a:chExt cx="246380" cy="252730"/>
          </a:xfrm>
        </p:grpSpPr>
        <p:sp>
          <p:nvSpPr>
            <p:cNvPr name="Freeform 48" id="48"/>
            <p:cNvSpPr/>
            <p:nvPr/>
          </p:nvSpPr>
          <p:spPr>
            <a:xfrm flipH="false" flipV="false" rot="0">
              <a:off x="44450" y="49530"/>
              <a:ext cx="148590" cy="154940"/>
            </a:xfrm>
            <a:custGeom>
              <a:avLst/>
              <a:gdLst/>
              <a:ahLst/>
              <a:cxnLst/>
              <a:rect r="r" b="b" t="t" l="l"/>
              <a:pathLst>
                <a:path h="154940" w="148590">
                  <a:moveTo>
                    <a:pt x="148590" y="53340"/>
                  </a:moveTo>
                  <a:cubicBezTo>
                    <a:pt x="144780" y="107950"/>
                    <a:pt x="123190" y="135890"/>
                    <a:pt x="106680" y="146050"/>
                  </a:cubicBezTo>
                  <a:cubicBezTo>
                    <a:pt x="95250" y="152400"/>
                    <a:pt x="83820" y="154940"/>
                    <a:pt x="71120" y="152400"/>
                  </a:cubicBezTo>
                  <a:cubicBezTo>
                    <a:pt x="53340" y="148590"/>
                    <a:pt x="21590" y="133350"/>
                    <a:pt x="10160" y="115570"/>
                  </a:cubicBezTo>
                  <a:cubicBezTo>
                    <a:pt x="0" y="97790"/>
                    <a:pt x="1270" y="62230"/>
                    <a:pt x="6350" y="44450"/>
                  </a:cubicBezTo>
                  <a:cubicBezTo>
                    <a:pt x="10160" y="31750"/>
                    <a:pt x="19050" y="22860"/>
                    <a:pt x="29210" y="16510"/>
                  </a:cubicBezTo>
                  <a:cubicBezTo>
                    <a:pt x="38100" y="8890"/>
                    <a:pt x="48260" y="1270"/>
                    <a:pt x="62230" y="1270"/>
                  </a:cubicBezTo>
                  <a:cubicBezTo>
                    <a:pt x="80010" y="0"/>
                    <a:pt x="129540" y="21590"/>
                    <a:pt x="129540" y="21590"/>
                  </a:cubicBezTo>
                </a:path>
              </a:pathLst>
            </a:custGeom>
            <a:solidFill>
              <a:srgbClr val="FFFFFF"/>
            </a:solidFill>
            <a:ln cap="sq">
              <a:noFill/>
              <a:prstDash val="solid"/>
              <a:miter/>
            </a:ln>
          </p:spPr>
        </p:sp>
      </p:grpSp>
      <p:grpSp>
        <p:nvGrpSpPr>
          <p:cNvPr name="Group 49" id="49"/>
          <p:cNvGrpSpPr/>
          <p:nvPr/>
        </p:nvGrpSpPr>
        <p:grpSpPr>
          <a:xfrm rot="0">
            <a:off x="13775055" y="4139565"/>
            <a:ext cx="184785" cy="189548"/>
            <a:chOff x="0" y="0"/>
            <a:chExt cx="246380" cy="252730"/>
          </a:xfrm>
        </p:grpSpPr>
        <p:sp>
          <p:nvSpPr>
            <p:cNvPr name="Freeform 50" id="50"/>
            <p:cNvSpPr/>
            <p:nvPr/>
          </p:nvSpPr>
          <p:spPr>
            <a:xfrm flipH="false" flipV="false" rot="0">
              <a:off x="44450" y="50800"/>
              <a:ext cx="148590" cy="153670"/>
            </a:xfrm>
            <a:custGeom>
              <a:avLst/>
              <a:gdLst/>
              <a:ahLst/>
              <a:cxnLst/>
              <a:rect r="r" b="b" t="t" l="l"/>
              <a:pathLst>
                <a:path h="153670" w="148590">
                  <a:moveTo>
                    <a:pt x="148590" y="53340"/>
                  </a:moveTo>
                  <a:cubicBezTo>
                    <a:pt x="144780" y="106680"/>
                    <a:pt x="123190" y="135890"/>
                    <a:pt x="106680" y="144780"/>
                  </a:cubicBezTo>
                  <a:cubicBezTo>
                    <a:pt x="95250" y="152400"/>
                    <a:pt x="83820" y="153670"/>
                    <a:pt x="71120" y="151130"/>
                  </a:cubicBezTo>
                  <a:cubicBezTo>
                    <a:pt x="53340" y="148590"/>
                    <a:pt x="21590" y="133350"/>
                    <a:pt x="10160" y="114300"/>
                  </a:cubicBezTo>
                  <a:cubicBezTo>
                    <a:pt x="0" y="96520"/>
                    <a:pt x="1270" y="62230"/>
                    <a:pt x="6350" y="44450"/>
                  </a:cubicBezTo>
                  <a:cubicBezTo>
                    <a:pt x="10160" y="31750"/>
                    <a:pt x="19050" y="22860"/>
                    <a:pt x="29210" y="15240"/>
                  </a:cubicBezTo>
                  <a:cubicBezTo>
                    <a:pt x="38100" y="7620"/>
                    <a:pt x="48260" y="1270"/>
                    <a:pt x="62230" y="0"/>
                  </a:cubicBezTo>
                  <a:cubicBezTo>
                    <a:pt x="80010" y="0"/>
                    <a:pt x="129540" y="21590"/>
                    <a:pt x="129540" y="21590"/>
                  </a:cubicBezTo>
                </a:path>
              </a:pathLst>
            </a:custGeom>
            <a:solidFill>
              <a:srgbClr val="FFFFFF"/>
            </a:solidFill>
            <a:ln cap="sq">
              <a:noFill/>
              <a:prstDash val="solid"/>
              <a:miter/>
            </a:ln>
          </p:spPr>
        </p:sp>
      </p:grpSp>
      <p:grpSp>
        <p:nvGrpSpPr>
          <p:cNvPr name="Group 51" id="51"/>
          <p:cNvGrpSpPr/>
          <p:nvPr/>
        </p:nvGrpSpPr>
        <p:grpSpPr>
          <a:xfrm rot="0">
            <a:off x="13793152" y="4048125"/>
            <a:ext cx="184785" cy="189548"/>
            <a:chOff x="0" y="0"/>
            <a:chExt cx="246380" cy="252730"/>
          </a:xfrm>
        </p:grpSpPr>
        <p:sp>
          <p:nvSpPr>
            <p:cNvPr name="Freeform 52" id="52"/>
            <p:cNvSpPr/>
            <p:nvPr/>
          </p:nvSpPr>
          <p:spPr>
            <a:xfrm flipH="false" flipV="false" rot="0">
              <a:off x="44450" y="49530"/>
              <a:ext cx="148590" cy="154940"/>
            </a:xfrm>
            <a:custGeom>
              <a:avLst/>
              <a:gdLst/>
              <a:ahLst/>
              <a:cxnLst/>
              <a:rect r="r" b="b" t="t" l="l"/>
              <a:pathLst>
                <a:path h="154940" w="148590">
                  <a:moveTo>
                    <a:pt x="148590" y="53340"/>
                  </a:moveTo>
                  <a:cubicBezTo>
                    <a:pt x="146050" y="107950"/>
                    <a:pt x="123190" y="135890"/>
                    <a:pt x="107950" y="146050"/>
                  </a:cubicBezTo>
                  <a:cubicBezTo>
                    <a:pt x="96520" y="152400"/>
                    <a:pt x="85090" y="154940"/>
                    <a:pt x="71120" y="152400"/>
                  </a:cubicBezTo>
                  <a:cubicBezTo>
                    <a:pt x="53340" y="148590"/>
                    <a:pt x="21590" y="133350"/>
                    <a:pt x="11430" y="115570"/>
                  </a:cubicBezTo>
                  <a:cubicBezTo>
                    <a:pt x="0" y="97790"/>
                    <a:pt x="1270" y="62230"/>
                    <a:pt x="6350" y="44450"/>
                  </a:cubicBezTo>
                  <a:cubicBezTo>
                    <a:pt x="10160" y="31750"/>
                    <a:pt x="20320" y="22860"/>
                    <a:pt x="29210" y="16510"/>
                  </a:cubicBezTo>
                  <a:cubicBezTo>
                    <a:pt x="38100" y="8890"/>
                    <a:pt x="49530" y="2540"/>
                    <a:pt x="62230" y="1270"/>
                  </a:cubicBezTo>
                  <a:cubicBezTo>
                    <a:pt x="81280" y="0"/>
                    <a:pt x="129540" y="22860"/>
                    <a:pt x="129540" y="22860"/>
                  </a:cubicBezTo>
                </a:path>
              </a:pathLst>
            </a:custGeom>
            <a:solidFill>
              <a:srgbClr val="FFFFFF"/>
            </a:solidFill>
            <a:ln cap="sq">
              <a:noFill/>
              <a:prstDash val="solid"/>
              <a:miter/>
            </a:ln>
          </p:spPr>
        </p:sp>
      </p:grpSp>
      <p:grpSp>
        <p:nvGrpSpPr>
          <p:cNvPr name="Group 53" id="53"/>
          <p:cNvGrpSpPr/>
          <p:nvPr/>
        </p:nvGrpSpPr>
        <p:grpSpPr>
          <a:xfrm rot="0">
            <a:off x="15409545" y="1265873"/>
            <a:ext cx="1020127" cy="1020127"/>
            <a:chOff x="0" y="0"/>
            <a:chExt cx="1360170" cy="1360170"/>
          </a:xfrm>
        </p:grpSpPr>
        <p:sp>
          <p:nvSpPr>
            <p:cNvPr name="Freeform 54" id="54"/>
            <p:cNvSpPr/>
            <p:nvPr/>
          </p:nvSpPr>
          <p:spPr>
            <a:xfrm flipH="false" flipV="false" rot="0">
              <a:off x="44450" y="33020"/>
              <a:ext cx="1245870" cy="1282700"/>
            </a:xfrm>
            <a:custGeom>
              <a:avLst/>
              <a:gdLst/>
              <a:ahLst/>
              <a:cxnLst/>
              <a:rect r="r" b="b" t="t" l="l"/>
              <a:pathLst>
                <a:path h="1282700" w="1245870">
                  <a:moveTo>
                    <a:pt x="1245870" y="453390"/>
                  </a:moveTo>
                  <a:cubicBezTo>
                    <a:pt x="1245870" y="853440"/>
                    <a:pt x="1200150" y="956310"/>
                    <a:pt x="1139190" y="1033780"/>
                  </a:cubicBezTo>
                  <a:cubicBezTo>
                    <a:pt x="1078230" y="1111250"/>
                    <a:pt x="989330" y="1181100"/>
                    <a:pt x="900430" y="1221740"/>
                  </a:cubicBezTo>
                  <a:cubicBezTo>
                    <a:pt x="810260" y="1262380"/>
                    <a:pt x="699770" y="1282700"/>
                    <a:pt x="600710" y="1276350"/>
                  </a:cubicBezTo>
                  <a:cubicBezTo>
                    <a:pt x="502920" y="1270000"/>
                    <a:pt x="394970" y="1236980"/>
                    <a:pt x="311150" y="1186180"/>
                  </a:cubicBezTo>
                  <a:cubicBezTo>
                    <a:pt x="227330" y="1135380"/>
                    <a:pt x="147320" y="1055370"/>
                    <a:pt x="96520" y="971550"/>
                  </a:cubicBezTo>
                  <a:cubicBezTo>
                    <a:pt x="45720" y="886460"/>
                    <a:pt x="11430" y="779780"/>
                    <a:pt x="6350" y="680720"/>
                  </a:cubicBezTo>
                  <a:cubicBezTo>
                    <a:pt x="0" y="582930"/>
                    <a:pt x="20320" y="471170"/>
                    <a:pt x="60960" y="382270"/>
                  </a:cubicBezTo>
                  <a:cubicBezTo>
                    <a:pt x="101600" y="292100"/>
                    <a:pt x="170180" y="203200"/>
                    <a:pt x="247650" y="142240"/>
                  </a:cubicBezTo>
                  <a:cubicBezTo>
                    <a:pt x="325120" y="82550"/>
                    <a:pt x="427990" y="35560"/>
                    <a:pt x="525780" y="17780"/>
                  </a:cubicBezTo>
                  <a:cubicBezTo>
                    <a:pt x="622300" y="0"/>
                    <a:pt x="735330" y="7620"/>
                    <a:pt x="828040" y="36830"/>
                  </a:cubicBezTo>
                  <a:cubicBezTo>
                    <a:pt x="922020" y="66040"/>
                    <a:pt x="1088390" y="194310"/>
                    <a:pt x="1088390" y="194310"/>
                  </a:cubicBezTo>
                </a:path>
              </a:pathLst>
            </a:custGeom>
            <a:solidFill>
              <a:srgbClr val="FFFFFF"/>
            </a:solidFill>
            <a:ln cap="sq">
              <a:noFill/>
              <a:prstDash val="solid"/>
              <a:miter/>
            </a:ln>
          </p:spPr>
        </p:sp>
      </p:grpSp>
      <p:grpSp>
        <p:nvGrpSpPr>
          <p:cNvPr name="Group 55" id="55"/>
          <p:cNvGrpSpPr/>
          <p:nvPr/>
        </p:nvGrpSpPr>
        <p:grpSpPr>
          <a:xfrm rot="0">
            <a:off x="15170468" y="1063942"/>
            <a:ext cx="1020127" cy="1020127"/>
            <a:chOff x="0" y="0"/>
            <a:chExt cx="1360170" cy="1360170"/>
          </a:xfrm>
        </p:grpSpPr>
        <p:sp>
          <p:nvSpPr>
            <p:cNvPr name="Freeform 56" id="56"/>
            <p:cNvSpPr/>
            <p:nvPr/>
          </p:nvSpPr>
          <p:spPr>
            <a:xfrm flipH="false" flipV="false" rot="0">
              <a:off x="44450" y="33020"/>
              <a:ext cx="1247140" cy="1282700"/>
            </a:xfrm>
            <a:custGeom>
              <a:avLst/>
              <a:gdLst/>
              <a:ahLst/>
              <a:cxnLst/>
              <a:rect r="r" b="b" t="t" l="l"/>
              <a:pathLst>
                <a:path h="1282700" w="1247140">
                  <a:moveTo>
                    <a:pt x="1245870" y="453390"/>
                  </a:moveTo>
                  <a:cubicBezTo>
                    <a:pt x="1247140" y="853440"/>
                    <a:pt x="1200150" y="956310"/>
                    <a:pt x="1140460" y="1033780"/>
                  </a:cubicBezTo>
                  <a:cubicBezTo>
                    <a:pt x="1079500" y="1111250"/>
                    <a:pt x="990600" y="1181100"/>
                    <a:pt x="900430" y="1221740"/>
                  </a:cubicBezTo>
                  <a:cubicBezTo>
                    <a:pt x="810260" y="1262380"/>
                    <a:pt x="699770" y="1282700"/>
                    <a:pt x="601980" y="1276350"/>
                  </a:cubicBezTo>
                  <a:cubicBezTo>
                    <a:pt x="502920" y="1270000"/>
                    <a:pt x="394970" y="1236980"/>
                    <a:pt x="311150" y="1186180"/>
                  </a:cubicBezTo>
                  <a:cubicBezTo>
                    <a:pt x="227330" y="1135380"/>
                    <a:pt x="147320" y="1055370"/>
                    <a:pt x="96520" y="971550"/>
                  </a:cubicBezTo>
                  <a:cubicBezTo>
                    <a:pt x="45720" y="886460"/>
                    <a:pt x="12700" y="778510"/>
                    <a:pt x="6350" y="680720"/>
                  </a:cubicBezTo>
                  <a:cubicBezTo>
                    <a:pt x="0" y="582930"/>
                    <a:pt x="20320" y="471170"/>
                    <a:pt x="60960" y="382270"/>
                  </a:cubicBezTo>
                  <a:cubicBezTo>
                    <a:pt x="101600" y="292100"/>
                    <a:pt x="171450" y="203200"/>
                    <a:pt x="248920" y="142240"/>
                  </a:cubicBezTo>
                  <a:cubicBezTo>
                    <a:pt x="326390" y="82550"/>
                    <a:pt x="429260" y="35560"/>
                    <a:pt x="525780" y="17780"/>
                  </a:cubicBezTo>
                  <a:cubicBezTo>
                    <a:pt x="622300" y="0"/>
                    <a:pt x="735330" y="7620"/>
                    <a:pt x="829310" y="36830"/>
                  </a:cubicBezTo>
                  <a:cubicBezTo>
                    <a:pt x="923290" y="66040"/>
                    <a:pt x="1089660" y="193040"/>
                    <a:pt x="1089660" y="193040"/>
                  </a:cubicBezTo>
                </a:path>
              </a:pathLst>
            </a:custGeom>
            <a:solidFill>
              <a:srgbClr val="FFFFFF"/>
            </a:solidFill>
            <a:ln cap="sq">
              <a:noFill/>
              <a:prstDash val="solid"/>
              <a:miter/>
            </a:ln>
          </p:spPr>
        </p:sp>
      </p:grpSp>
      <p:grpSp>
        <p:nvGrpSpPr>
          <p:cNvPr name="Group 57" id="57"/>
          <p:cNvGrpSpPr/>
          <p:nvPr/>
        </p:nvGrpSpPr>
        <p:grpSpPr>
          <a:xfrm rot="0">
            <a:off x="15684818" y="1119188"/>
            <a:ext cx="1020127" cy="1020127"/>
            <a:chOff x="0" y="0"/>
            <a:chExt cx="1360170" cy="1360170"/>
          </a:xfrm>
        </p:grpSpPr>
        <p:sp>
          <p:nvSpPr>
            <p:cNvPr name="Freeform 58" id="58"/>
            <p:cNvSpPr/>
            <p:nvPr/>
          </p:nvSpPr>
          <p:spPr>
            <a:xfrm flipH="false" flipV="false" rot="0">
              <a:off x="44450" y="33020"/>
              <a:ext cx="1247140" cy="1282700"/>
            </a:xfrm>
            <a:custGeom>
              <a:avLst/>
              <a:gdLst/>
              <a:ahLst/>
              <a:cxnLst/>
              <a:rect r="r" b="b" t="t" l="l"/>
              <a:pathLst>
                <a:path h="1282700" w="1247140">
                  <a:moveTo>
                    <a:pt x="1245870" y="453390"/>
                  </a:moveTo>
                  <a:cubicBezTo>
                    <a:pt x="1247140" y="853440"/>
                    <a:pt x="1200150" y="956310"/>
                    <a:pt x="1140460" y="1033780"/>
                  </a:cubicBezTo>
                  <a:cubicBezTo>
                    <a:pt x="1079500" y="1111250"/>
                    <a:pt x="990600" y="1181100"/>
                    <a:pt x="900430" y="1221740"/>
                  </a:cubicBezTo>
                  <a:cubicBezTo>
                    <a:pt x="810260" y="1262380"/>
                    <a:pt x="699770" y="1282700"/>
                    <a:pt x="601980" y="1276350"/>
                  </a:cubicBezTo>
                  <a:cubicBezTo>
                    <a:pt x="502920" y="1270000"/>
                    <a:pt x="396240" y="1236980"/>
                    <a:pt x="311150" y="1186180"/>
                  </a:cubicBezTo>
                  <a:cubicBezTo>
                    <a:pt x="227330" y="1135380"/>
                    <a:pt x="147320" y="1055370"/>
                    <a:pt x="96520" y="970280"/>
                  </a:cubicBezTo>
                  <a:cubicBezTo>
                    <a:pt x="45720" y="886460"/>
                    <a:pt x="12700" y="778510"/>
                    <a:pt x="6350" y="680720"/>
                  </a:cubicBezTo>
                  <a:cubicBezTo>
                    <a:pt x="0" y="582930"/>
                    <a:pt x="20320" y="471170"/>
                    <a:pt x="60960" y="382270"/>
                  </a:cubicBezTo>
                  <a:cubicBezTo>
                    <a:pt x="101600" y="292100"/>
                    <a:pt x="171450" y="203200"/>
                    <a:pt x="248920" y="142240"/>
                  </a:cubicBezTo>
                  <a:cubicBezTo>
                    <a:pt x="326390" y="81280"/>
                    <a:pt x="429260" y="35560"/>
                    <a:pt x="525780" y="17780"/>
                  </a:cubicBezTo>
                  <a:cubicBezTo>
                    <a:pt x="622300" y="0"/>
                    <a:pt x="735330" y="6350"/>
                    <a:pt x="829310" y="35560"/>
                  </a:cubicBezTo>
                  <a:cubicBezTo>
                    <a:pt x="923290" y="66040"/>
                    <a:pt x="1089660" y="193040"/>
                    <a:pt x="1089660" y="193040"/>
                  </a:cubicBezTo>
                </a:path>
              </a:pathLst>
            </a:custGeom>
            <a:solidFill>
              <a:srgbClr val="FFFFFF"/>
            </a:solidFill>
            <a:ln cap="sq">
              <a:noFill/>
              <a:prstDash val="solid"/>
              <a:miter/>
            </a:ln>
          </p:spPr>
        </p:sp>
      </p:grpSp>
      <p:grpSp>
        <p:nvGrpSpPr>
          <p:cNvPr name="Group 59" id="59"/>
          <p:cNvGrpSpPr/>
          <p:nvPr/>
        </p:nvGrpSpPr>
        <p:grpSpPr>
          <a:xfrm rot="0">
            <a:off x="15611475" y="1082040"/>
            <a:ext cx="1020127" cy="1020127"/>
            <a:chOff x="0" y="0"/>
            <a:chExt cx="1360170" cy="1360170"/>
          </a:xfrm>
        </p:grpSpPr>
        <p:sp>
          <p:nvSpPr>
            <p:cNvPr name="Freeform 60" id="60"/>
            <p:cNvSpPr/>
            <p:nvPr/>
          </p:nvSpPr>
          <p:spPr>
            <a:xfrm flipH="false" flipV="false" rot="0">
              <a:off x="44450" y="33020"/>
              <a:ext cx="1247140" cy="1282700"/>
            </a:xfrm>
            <a:custGeom>
              <a:avLst/>
              <a:gdLst/>
              <a:ahLst/>
              <a:cxnLst/>
              <a:rect r="r" b="b" t="t" l="l"/>
              <a:pathLst>
                <a:path h="1282700" w="1247140">
                  <a:moveTo>
                    <a:pt x="1245870" y="453390"/>
                  </a:moveTo>
                  <a:cubicBezTo>
                    <a:pt x="1247140" y="854710"/>
                    <a:pt x="1200150" y="957580"/>
                    <a:pt x="1139190" y="1035050"/>
                  </a:cubicBezTo>
                  <a:cubicBezTo>
                    <a:pt x="1079500" y="1112520"/>
                    <a:pt x="990600" y="1181100"/>
                    <a:pt x="900430" y="1221740"/>
                  </a:cubicBezTo>
                  <a:cubicBezTo>
                    <a:pt x="810260" y="1262380"/>
                    <a:pt x="699770" y="1282700"/>
                    <a:pt x="601980" y="1276350"/>
                  </a:cubicBezTo>
                  <a:cubicBezTo>
                    <a:pt x="502920" y="1271270"/>
                    <a:pt x="394970" y="1236980"/>
                    <a:pt x="311150" y="1186180"/>
                  </a:cubicBezTo>
                  <a:cubicBezTo>
                    <a:pt x="227330" y="1135380"/>
                    <a:pt x="147320" y="1055370"/>
                    <a:pt x="96520" y="971550"/>
                  </a:cubicBezTo>
                  <a:cubicBezTo>
                    <a:pt x="45720" y="887730"/>
                    <a:pt x="11430" y="779780"/>
                    <a:pt x="6350" y="680720"/>
                  </a:cubicBezTo>
                  <a:cubicBezTo>
                    <a:pt x="0" y="582930"/>
                    <a:pt x="20320" y="472440"/>
                    <a:pt x="60960" y="382270"/>
                  </a:cubicBezTo>
                  <a:cubicBezTo>
                    <a:pt x="101600" y="292100"/>
                    <a:pt x="171450" y="203200"/>
                    <a:pt x="247650" y="143510"/>
                  </a:cubicBezTo>
                  <a:cubicBezTo>
                    <a:pt x="325120" y="82550"/>
                    <a:pt x="429260" y="35560"/>
                    <a:pt x="525780" y="17780"/>
                  </a:cubicBezTo>
                  <a:cubicBezTo>
                    <a:pt x="622300" y="0"/>
                    <a:pt x="735330" y="7620"/>
                    <a:pt x="829310" y="36830"/>
                  </a:cubicBezTo>
                  <a:cubicBezTo>
                    <a:pt x="923290" y="66040"/>
                    <a:pt x="1088390" y="194310"/>
                    <a:pt x="1088390" y="194310"/>
                  </a:cubicBezTo>
                </a:path>
              </a:pathLst>
            </a:custGeom>
            <a:solidFill>
              <a:srgbClr val="FFFFFF"/>
            </a:solidFill>
            <a:ln cap="sq">
              <a:noFill/>
              <a:prstDash val="solid"/>
              <a:miter/>
            </a:ln>
          </p:spPr>
        </p:sp>
      </p:grpSp>
      <p:grpSp>
        <p:nvGrpSpPr>
          <p:cNvPr name="Group 61" id="61"/>
          <p:cNvGrpSpPr/>
          <p:nvPr/>
        </p:nvGrpSpPr>
        <p:grpSpPr>
          <a:xfrm rot="0">
            <a:off x="15758160" y="1358265"/>
            <a:ext cx="1020127" cy="1020127"/>
            <a:chOff x="0" y="0"/>
            <a:chExt cx="1360170" cy="1360170"/>
          </a:xfrm>
        </p:grpSpPr>
        <p:sp>
          <p:nvSpPr>
            <p:cNvPr name="Freeform 62" id="62"/>
            <p:cNvSpPr/>
            <p:nvPr/>
          </p:nvSpPr>
          <p:spPr>
            <a:xfrm flipH="false" flipV="false" rot="0">
              <a:off x="44450" y="33020"/>
              <a:ext cx="1247140" cy="1281430"/>
            </a:xfrm>
            <a:custGeom>
              <a:avLst/>
              <a:gdLst/>
              <a:ahLst/>
              <a:cxnLst/>
              <a:rect r="r" b="b" t="t" l="l"/>
              <a:pathLst>
                <a:path h="1281430" w="1247140">
                  <a:moveTo>
                    <a:pt x="1245870" y="453390"/>
                  </a:moveTo>
                  <a:cubicBezTo>
                    <a:pt x="1247140" y="853440"/>
                    <a:pt x="1200150" y="956310"/>
                    <a:pt x="1140460" y="1033780"/>
                  </a:cubicBezTo>
                  <a:cubicBezTo>
                    <a:pt x="1079500" y="1111250"/>
                    <a:pt x="990600" y="1181100"/>
                    <a:pt x="900430" y="1220470"/>
                  </a:cubicBezTo>
                  <a:cubicBezTo>
                    <a:pt x="811530" y="1261110"/>
                    <a:pt x="699770" y="1281430"/>
                    <a:pt x="601980" y="1276350"/>
                  </a:cubicBezTo>
                  <a:cubicBezTo>
                    <a:pt x="504190" y="1270000"/>
                    <a:pt x="396240" y="1235710"/>
                    <a:pt x="311150" y="1184910"/>
                  </a:cubicBezTo>
                  <a:cubicBezTo>
                    <a:pt x="227330" y="1134110"/>
                    <a:pt x="147320" y="1054100"/>
                    <a:pt x="96520" y="970280"/>
                  </a:cubicBezTo>
                  <a:cubicBezTo>
                    <a:pt x="45720" y="886460"/>
                    <a:pt x="12700" y="778510"/>
                    <a:pt x="6350" y="680720"/>
                  </a:cubicBezTo>
                  <a:cubicBezTo>
                    <a:pt x="0" y="581660"/>
                    <a:pt x="20320" y="471170"/>
                    <a:pt x="60960" y="381000"/>
                  </a:cubicBezTo>
                  <a:cubicBezTo>
                    <a:pt x="101600" y="292100"/>
                    <a:pt x="171450" y="203200"/>
                    <a:pt x="248920" y="142240"/>
                  </a:cubicBezTo>
                  <a:cubicBezTo>
                    <a:pt x="326390" y="81280"/>
                    <a:pt x="429260" y="35560"/>
                    <a:pt x="525780" y="17780"/>
                  </a:cubicBezTo>
                  <a:cubicBezTo>
                    <a:pt x="622300" y="0"/>
                    <a:pt x="735330" y="6350"/>
                    <a:pt x="829310" y="35560"/>
                  </a:cubicBezTo>
                  <a:cubicBezTo>
                    <a:pt x="923290" y="64770"/>
                    <a:pt x="1089660" y="193040"/>
                    <a:pt x="1089660" y="193040"/>
                  </a:cubicBezTo>
                </a:path>
              </a:pathLst>
            </a:custGeom>
            <a:solidFill>
              <a:srgbClr val="FFFFFF"/>
            </a:solidFill>
            <a:ln cap="sq">
              <a:noFill/>
              <a:prstDash val="solid"/>
              <a:miter/>
            </a:ln>
          </p:spPr>
        </p:sp>
      </p:grpSp>
      <p:grpSp>
        <p:nvGrpSpPr>
          <p:cNvPr name="Group 63" id="63"/>
          <p:cNvGrpSpPr/>
          <p:nvPr/>
        </p:nvGrpSpPr>
        <p:grpSpPr>
          <a:xfrm rot="0">
            <a:off x="15758160" y="1927860"/>
            <a:ext cx="1020127" cy="1020127"/>
            <a:chOff x="0" y="0"/>
            <a:chExt cx="1360170" cy="1360170"/>
          </a:xfrm>
        </p:grpSpPr>
        <p:sp>
          <p:nvSpPr>
            <p:cNvPr name="Freeform 64" id="64"/>
            <p:cNvSpPr/>
            <p:nvPr/>
          </p:nvSpPr>
          <p:spPr>
            <a:xfrm flipH="false" flipV="false" rot="0">
              <a:off x="44450" y="33020"/>
              <a:ext cx="1247140" cy="1281430"/>
            </a:xfrm>
            <a:custGeom>
              <a:avLst/>
              <a:gdLst/>
              <a:ahLst/>
              <a:cxnLst/>
              <a:rect r="r" b="b" t="t" l="l"/>
              <a:pathLst>
                <a:path h="1281430" w="1247140">
                  <a:moveTo>
                    <a:pt x="1245870" y="453390"/>
                  </a:moveTo>
                  <a:cubicBezTo>
                    <a:pt x="1247140" y="853440"/>
                    <a:pt x="1200150" y="956310"/>
                    <a:pt x="1140460" y="1033780"/>
                  </a:cubicBezTo>
                  <a:cubicBezTo>
                    <a:pt x="1079500" y="1111250"/>
                    <a:pt x="990600" y="1181100"/>
                    <a:pt x="900430" y="1220470"/>
                  </a:cubicBezTo>
                  <a:cubicBezTo>
                    <a:pt x="811530" y="1261110"/>
                    <a:pt x="699770" y="1281430"/>
                    <a:pt x="601980" y="1275080"/>
                  </a:cubicBezTo>
                  <a:cubicBezTo>
                    <a:pt x="504190" y="1270000"/>
                    <a:pt x="396240" y="1235710"/>
                    <a:pt x="311150" y="1184910"/>
                  </a:cubicBezTo>
                  <a:cubicBezTo>
                    <a:pt x="227330" y="1134110"/>
                    <a:pt x="147320" y="1054100"/>
                    <a:pt x="96520" y="970280"/>
                  </a:cubicBezTo>
                  <a:cubicBezTo>
                    <a:pt x="45720" y="886460"/>
                    <a:pt x="12700" y="778510"/>
                    <a:pt x="6350" y="680720"/>
                  </a:cubicBezTo>
                  <a:cubicBezTo>
                    <a:pt x="0" y="581660"/>
                    <a:pt x="20320" y="471170"/>
                    <a:pt x="60960" y="381000"/>
                  </a:cubicBezTo>
                  <a:cubicBezTo>
                    <a:pt x="101600" y="290830"/>
                    <a:pt x="171450" y="203200"/>
                    <a:pt x="248920" y="142240"/>
                  </a:cubicBezTo>
                  <a:cubicBezTo>
                    <a:pt x="326390" y="81280"/>
                    <a:pt x="429260" y="35560"/>
                    <a:pt x="525780" y="17780"/>
                  </a:cubicBezTo>
                  <a:cubicBezTo>
                    <a:pt x="622300" y="0"/>
                    <a:pt x="735330" y="6350"/>
                    <a:pt x="829310" y="35560"/>
                  </a:cubicBezTo>
                  <a:cubicBezTo>
                    <a:pt x="923290" y="64770"/>
                    <a:pt x="1089660" y="193040"/>
                    <a:pt x="1089660" y="193040"/>
                  </a:cubicBezTo>
                </a:path>
              </a:pathLst>
            </a:custGeom>
            <a:solidFill>
              <a:srgbClr val="FFFFFF"/>
            </a:solidFill>
            <a:ln cap="sq">
              <a:noFill/>
              <a:prstDash val="solid"/>
              <a:miter/>
            </a:ln>
          </p:spPr>
        </p:sp>
      </p:grpSp>
      <p:grpSp>
        <p:nvGrpSpPr>
          <p:cNvPr name="Group 65" id="65"/>
          <p:cNvGrpSpPr/>
          <p:nvPr/>
        </p:nvGrpSpPr>
        <p:grpSpPr>
          <a:xfrm rot="0">
            <a:off x="15776257" y="1982152"/>
            <a:ext cx="1020127" cy="1020127"/>
            <a:chOff x="0" y="0"/>
            <a:chExt cx="1360170" cy="1360170"/>
          </a:xfrm>
        </p:grpSpPr>
        <p:sp>
          <p:nvSpPr>
            <p:cNvPr name="Freeform 66" id="66"/>
            <p:cNvSpPr/>
            <p:nvPr/>
          </p:nvSpPr>
          <p:spPr>
            <a:xfrm flipH="false" flipV="false" rot="0">
              <a:off x="45720" y="33020"/>
              <a:ext cx="1245870" cy="1282700"/>
            </a:xfrm>
            <a:custGeom>
              <a:avLst/>
              <a:gdLst/>
              <a:ahLst/>
              <a:cxnLst/>
              <a:rect r="r" b="b" t="t" l="l"/>
              <a:pathLst>
                <a:path h="1282700" w="1245870">
                  <a:moveTo>
                    <a:pt x="1245870" y="453390"/>
                  </a:moveTo>
                  <a:cubicBezTo>
                    <a:pt x="1245870" y="854710"/>
                    <a:pt x="1200150" y="957580"/>
                    <a:pt x="1139190" y="1035050"/>
                  </a:cubicBezTo>
                  <a:cubicBezTo>
                    <a:pt x="1078230" y="1112520"/>
                    <a:pt x="989330" y="1181100"/>
                    <a:pt x="900430" y="1221740"/>
                  </a:cubicBezTo>
                  <a:cubicBezTo>
                    <a:pt x="810260" y="1262380"/>
                    <a:pt x="698500" y="1282700"/>
                    <a:pt x="600710" y="1276350"/>
                  </a:cubicBezTo>
                  <a:cubicBezTo>
                    <a:pt x="502920" y="1271270"/>
                    <a:pt x="394970" y="1236980"/>
                    <a:pt x="311150" y="1186180"/>
                  </a:cubicBezTo>
                  <a:cubicBezTo>
                    <a:pt x="226060" y="1135380"/>
                    <a:pt x="147320" y="1055370"/>
                    <a:pt x="95250" y="971550"/>
                  </a:cubicBezTo>
                  <a:cubicBezTo>
                    <a:pt x="44450" y="887730"/>
                    <a:pt x="11430" y="779780"/>
                    <a:pt x="5080" y="680720"/>
                  </a:cubicBezTo>
                  <a:cubicBezTo>
                    <a:pt x="0" y="582930"/>
                    <a:pt x="20320" y="472440"/>
                    <a:pt x="59690" y="382270"/>
                  </a:cubicBezTo>
                  <a:cubicBezTo>
                    <a:pt x="100330" y="292100"/>
                    <a:pt x="170180" y="203200"/>
                    <a:pt x="247650" y="143510"/>
                  </a:cubicBezTo>
                  <a:cubicBezTo>
                    <a:pt x="325120" y="82550"/>
                    <a:pt x="427990" y="35560"/>
                    <a:pt x="524510" y="17780"/>
                  </a:cubicBezTo>
                  <a:cubicBezTo>
                    <a:pt x="622300" y="0"/>
                    <a:pt x="734060" y="7620"/>
                    <a:pt x="828040" y="36830"/>
                  </a:cubicBezTo>
                  <a:cubicBezTo>
                    <a:pt x="922020" y="66040"/>
                    <a:pt x="1088390" y="194310"/>
                    <a:pt x="1088390" y="194310"/>
                  </a:cubicBezTo>
                </a:path>
              </a:pathLst>
            </a:custGeom>
            <a:solidFill>
              <a:srgbClr val="FFFFFF"/>
            </a:solidFill>
            <a:ln cap="sq">
              <a:noFill/>
              <a:prstDash val="solid"/>
              <a:miter/>
            </a:ln>
          </p:spPr>
        </p:sp>
      </p:grpSp>
      <p:grpSp>
        <p:nvGrpSpPr>
          <p:cNvPr name="Group 67" id="67"/>
          <p:cNvGrpSpPr/>
          <p:nvPr/>
        </p:nvGrpSpPr>
        <p:grpSpPr>
          <a:xfrm rot="0">
            <a:off x="15225712" y="1982152"/>
            <a:ext cx="1020127" cy="1020127"/>
            <a:chOff x="0" y="0"/>
            <a:chExt cx="1360170" cy="1360170"/>
          </a:xfrm>
        </p:grpSpPr>
        <p:sp>
          <p:nvSpPr>
            <p:cNvPr name="Freeform 68" id="68"/>
            <p:cNvSpPr/>
            <p:nvPr/>
          </p:nvSpPr>
          <p:spPr>
            <a:xfrm flipH="false" flipV="false" rot="0">
              <a:off x="44450" y="33020"/>
              <a:ext cx="1247140" cy="1282700"/>
            </a:xfrm>
            <a:custGeom>
              <a:avLst/>
              <a:gdLst/>
              <a:ahLst/>
              <a:cxnLst/>
              <a:rect r="r" b="b" t="t" l="l"/>
              <a:pathLst>
                <a:path h="1282700" w="1247140">
                  <a:moveTo>
                    <a:pt x="1245870" y="453390"/>
                  </a:moveTo>
                  <a:cubicBezTo>
                    <a:pt x="1247140" y="854710"/>
                    <a:pt x="1200150" y="957580"/>
                    <a:pt x="1139190" y="1035050"/>
                  </a:cubicBezTo>
                  <a:cubicBezTo>
                    <a:pt x="1079500" y="1112520"/>
                    <a:pt x="990600" y="1181100"/>
                    <a:pt x="900430" y="1221740"/>
                  </a:cubicBezTo>
                  <a:cubicBezTo>
                    <a:pt x="810260" y="1262380"/>
                    <a:pt x="699770" y="1282700"/>
                    <a:pt x="601980" y="1276350"/>
                  </a:cubicBezTo>
                  <a:cubicBezTo>
                    <a:pt x="502920" y="1271270"/>
                    <a:pt x="394970" y="1236980"/>
                    <a:pt x="311150" y="1186180"/>
                  </a:cubicBezTo>
                  <a:cubicBezTo>
                    <a:pt x="227330" y="1135380"/>
                    <a:pt x="147320" y="1055370"/>
                    <a:pt x="96520" y="971550"/>
                  </a:cubicBezTo>
                  <a:cubicBezTo>
                    <a:pt x="45720" y="887730"/>
                    <a:pt x="11430" y="779780"/>
                    <a:pt x="6350" y="680720"/>
                  </a:cubicBezTo>
                  <a:cubicBezTo>
                    <a:pt x="0" y="582930"/>
                    <a:pt x="20320" y="472440"/>
                    <a:pt x="60960" y="382270"/>
                  </a:cubicBezTo>
                  <a:cubicBezTo>
                    <a:pt x="101600" y="292100"/>
                    <a:pt x="171450" y="203200"/>
                    <a:pt x="247650" y="143510"/>
                  </a:cubicBezTo>
                  <a:cubicBezTo>
                    <a:pt x="325120" y="82550"/>
                    <a:pt x="429260" y="35560"/>
                    <a:pt x="525780" y="17780"/>
                  </a:cubicBezTo>
                  <a:cubicBezTo>
                    <a:pt x="622300" y="0"/>
                    <a:pt x="735330" y="7620"/>
                    <a:pt x="829310" y="36830"/>
                  </a:cubicBezTo>
                  <a:cubicBezTo>
                    <a:pt x="923290" y="66040"/>
                    <a:pt x="1088390" y="194310"/>
                    <a:pt x="1088390" y="194310"/>
                  </a:cubicBezTo>
                </a:path>
              </a:pathLst>
            </a:custGeom>
            <a:solidFill>
              <a:srgbClr val="FFFFFF"/>
            </a:solidFill>
            <a:ln cap="sq">
              <a:noFill/>
              <a:prstDash val="solid"/>
              <a:miter/>
            </a:ln>
          </p:spPr>
        </p:sp>
      </p:grpSp>
      <p:grpSp>
        <p:nvGrpSpPr>
          <p:cNvPr name="Group 69" id="69"/>
          <p:cNvGrpSpPr/>
          <p:nvPr/>
        </p:nvGrpSpPr>
        <p:grpSpPr>
          <a:xfrm rot="0">
            <a:off x="15409545" y="1964055"/>
            <a:ext cx="1020127" cy="1020127"/>
            <a:chOff x="0" y="0"/>
            <a:chExt cx="1360170" cy="1360170"/>
          </a:xfrm>
        </p:grpSpPr>
        <p:sp>
          <p:nvSpPr>
            <p:cNvPr name="Freeform 70" id="70"/>
            <p:cNvSpPr/>
            <p:nvPr/>
          </p:nvSpPr>
          <p:spPr>
            <a:xfrm flipH="false" flipV="false" rot="0">
              <a:off x="44450" y="33020"/>
              <a:ext cx="1245870" cy="1282700"/>
            </a:xfrm>
            <a:custGeom>
              <a:avLst/>
              <a:gdLst/>
              <a:ahLst/>
              <a:cxnLst/>
              <a:rect r="r" b="b" t="t" l="l"/>
              <a:pathLst>
                <a:path h="1282700" w="1245870">
                  <a:moveTo>
                    <a:pt x="1245870" y="453390"/>
                  </a:moveTo>
                  <a:cubicBezTo>
                    <a:pt x="1245870" y="853440"/>
                    <a:pt x="1200150" y="956310"/>
                    <a:pt x="1139190" y="1033780"/>
                  </a:cubicBezTo>
                  <a:cubicBezTo>
                    <a:pt x="1078230" y="1111250"/>
                    <a:pt x="989330" y="1181100"/>
                    <a:pt x="900430" y="1221740"/>
                  </a:cubicBezTo>
                  <a:cubicBezTo>
                    <a:pt x="810260" y="1262380"/>
                    <a:pt x="699770" y="1282700"/>
                    <a:pt x="600710" y="1276350"/>
                  </a:cubicBezTo>
                  <a:cubicBezTo>
                    <a:pt x="502920" y="1270000"/>
                    <a:pt x="394970" y="1236980"/>
                    <a:pt x="311150" y="1186180"/>
                  </a:cubicBezTo>
                  <a:cubicBezTo>
                    <a:pt x="227330" y="1135380"/>
                    <a:pt x="147320" y="1055370"/>
                    <a:pt x="96520" y="971550"/>
                  </a:cubicBezTo>
                  <a:cubicBezTo>
                    <a:pt x="45720" y="886460"/>
                    <a:pt x="11430" y="778510"/>
                    <a:pt x="6350" y="680720"/>
                  </a:cubicBezTo>
                  <a:cubicBezTo>
                    <a:pt x="0" y="582930"/>
                    <a:pt x="20320" y="471170"/>
                    <a:pt x="60960" y="382270"/>
                  </a:cubicBezTo>
                  <a:cubicBezTo>
                    <a:pt x="101600" y="292100"/>
                    <a:pt x="170180" y="203200"/>
                    <a:pt x="247650" y="142240"/>
                  </a:cubicBezTo>
                  <a:cubicBezTo>
                    <a:pt x="325120" y="82550"/>
                    <a:pt x="427990" y="35560"/>
                    <a:pt x="525780" y="17780"/>
                  </a:cubicBezTo>
                  <a:cubicBezTo>
                    <a:pt x="622300" y="0"/>
                    <a:pt x="735330" y="7620"/>
                    <a:pt x="828040" y="36830"/>
                  </a:cubicBezTo>
                  <a:cubicBezTo>
                    <a:pt x="922020" y="66040"/>
                    <a:pt x="1088390" y="193040"/>
                    <a:pt x="1088390" y="193040"/>
                  </a:cubicBezTo>
                </a:path>
              </a:pathLst>
            </a:custGeom>
            <a:solidFill>
              <a:srgbClr val="FFFFFF"/>
            </a:solidFill>
            <a:ln cap="sq">
              <a:noFill/>
              <a:prstDash val="solid"/>
              <a:miter/>
            </a:ln>
          </p:spPr>
        </p:sp>
      </p:grpSp>
      <p:grpSp>
        <p:nvGrpSpPr>
          <p:cNvPr name="Group 71" id="71"/>
          <p:cNvGrpSpPr/>
          <p:nvPr/>
        </p:nvGrpSpPr>
        <p:grpSpPr>
          <a:xfrm rot="0">
            <a:off x="15482888" y="1982152"/>
            <a:ext cx="1020127" cy="1020127"/>
            <a:chOff x="0" y="0"/>
            <a:chExt cx="1360170" cy="1360170"/>
          </a:xfrm>
        </p:grpSpPr>
        <p:sp>
          <p:nvSpPr>
            <p:cNvPr name="Freeform 72" id="72"/>
            <p:cNvSpPr/>
            <p:nvPr/>
          </p:nvSpPr>
          <p:spPr>
            <a:xfrm flipH="false" flipV="false" rot="0">
              <a:off x="44450" y="33020"/>
              <a:ext cx="1247140" cy="1282700"/>
            </a:xfrm>
            <a:custGeom>
              <a:avLst/>
              <a:gdLst/>
              <a:ahLst/>
              <a:cxnLst/>
              <a:rect r="r" b="b" t="t" l="l"/>
              <a:pathLst>
                <a:path h="1282700" w="1247140">
                  <a:moveTo>
                    <a:pt x="1245870" y="453390"/>
                  </a:moveTo>
                  <a:cubicBezTo>
                    <a:pt x="1247140" y="854710"/>
                    <a:pt x="1200150" y="957580"/>
                    <a:pt x="1139190" y="1035050"/>
                  </a:cubicBezTo>
                  <a:cubicBezTo>
                    <a:pt x="1079500" y="1112520"/>
                    <a:pt x="990600" y="1181100"/>
                    <a:pt x="900430" y="1221740"/>
                  </a:cubicBezTo>
                  <a:cubicBezTo>
                    <a:pt x="810260" y="1262380"/>
                    <a:pt x="699770" y="1282700"/>
                    <a:pt x="601980" y="1276350"/>
                  </a:cubicBezTo>
                  <a:cubicBezTo>
                    <a:pt x="502920" y="1271270"/>
                    <a:pt x="394970" y="1236980"/>
                    <a:pt x="311150" y="1186180"/>
                  </a:cubicBezTo>
                  <a:cubicBezTo>
                    <a:pt x="227330" y="1135380"/>
                    <a:pt x="147320" y="1055370"/>
                    <a:pt x="96520" y="971550"/>
                  </a:cubicBezTo>
                  <a:cubicBezTo>
                    <a:pt x="45720" y="887730"/>
                    <a:pt x="11430" y="779780"/>
                    <a:pt x="6350" y="680720"/>
                  </a:cubicBezTo>
                  <a:cubicBezTo>
                    <a:pt x="0" y="582930"/>
                    <a:pt x="20320" y="472440"/>
                    <a:pt x="60960" y="382270"/>
                  </a:cubicBezTo>
                  <a:cubicBezTo>
                    <a:pt x="101600" y="292100"/>
                    <a:pt x="171450" y="203200"/>
                    <a:pt x="247650" y="143510"/>
                  </a:cubicBezTo>
                  <a:cubicBezTo>
                    <a:pt x="325120" y="82550"/>
                    <a:pt x="429260" y="35560"/>
                    <a:pt x="525780" y="17780"/>
                  </a:cubicBezTo>
                  <a:cubicBezTo>
                    <a:pt x="622300" y="0"/>
                    <a:pt x="735330" y="7620"/>
                    <a:pt x="829310" y="36830"/>
                  </a:cubicBezTo>
                  <a:cubicBezTo>
                    <a:pt x="923290" y="66040"/>
                    <a:pt x="1088390" y="194310"/>
                    <a:pt x="1088390" y="194310"/>
                  </a:cubicBezTo>
                </a:path>
              </a:pathLst>
            </a:custGeom>
            <a:solidFill>
              <a:srgbClr val="FFFFFF"/>
            </a:solidFill>
            <a:ln cap="sq">
              <a:noFill/>
              <a:prstDash val="solid"/>
              <a:miter/>
            </a:ln>
          </p:spPr>
        </p:sp>
      </p:grpSp>
      <p:grpSp>
        <p:nvGrpSpPr>
          <p:cNvPr name="Group 73" id="73"/>
          <p:cNvGrpSpPr/>
          <p:nvPr/>
        </p:nvGrpSpPr>
        <p:grpSpPr>
          <a:xfrm rot="0">
            <a:off x="15170468" y="1615440"/>
            <a:ext cx="1020127" cy="1020127"/>
            <a:chOff x="0" y="0"/>
            <a:chExt cx="1360170" cy="1360170"/>
          </a:xfrm>
        </p:grpSpPr>
        <p:sp>
          <p:nvSpPr>
            <p:cNvPr name="Freeform 74" id="74"/>
            <p:cNvSpPr/>
            <p:nvPr/>
          </p:nvSpPr>
          <p:spPr>
            <a:xfrm flipH="false" flipV="false" rot="0">
              <a:off x="44450" y="33020"/>
              <a:ext cx="1247140" cy="1281430"/>
            </a:xfrm>
            <a:custGeom>
              <a:avLst/>
              <a:gdLst/>
              <a:ahLst/>
              <a:cxnLst/>
              <a:rect r="r" b="b" t="t" l="l"/>
              <a:pathLst>
                <a:path h="1281430" w="1247140">
                  <a:moveTo>
                    <a:pt x="1245870" y="453390"/>
                  </a:moveTo>
                  <a:cubicBezTo>
                    <a:pt x="1247140" y="853440"/>
                    <a:pt x="1200150" y="956310"/>
                    <a:pt x="1140460" y="1033780"/>
                  </a:cubicBezTo>
                  <a:cubicBezTo>
                    <a:pt x="1079500" y="1111250"/>
                    <a:pt x="990600" y="1181100"/>
                    <a:pt x="900430" y="1220470"/>
                  </a:cubicBezTo>
                  <a:cubicBezTo>
                    <a:pt x="810260" y="1261110"/>
                    <a:pt x="699770" y="1281430"/>
                    <a:pt x="601980" y="1276350"/>
                  </a:cubicBezTo>
                  <a:cubicBezTo>
                    <a:pt x="502920" y="1270000"/>
                    <a:pt x="394970" y="1235710"/>
                    <a:pt x="311150" y="1184910"/>
                  </a:cubicBezTo>
                  <a:cubicBezTo>
                    <a:pt x="227330" y="1134110"/>
                    <a:pt x="147320" y="1054100"/>
                    <a:pt x="96520" y="970280"/>
                  </a:cubicBezTo>
                  <a:cubicBezTo>
                    <a:pt x="45720" y="886460"/>
                    <a:pt x="12700" y="778510"/>
                    <a:pt x="6350" y="680720"/>
                  </a:cubicBezTo>
                  <a:cubicBezTo>
                    <a:pt x="0" y="581660"/>
                    <a:pt x="20320" y="471170"/>
                    <a:pt x="60960" y="381000"/>
                  </a:cubicBezTo>
                  <a:cubicBezTo>
                    <a:pt x="101600" y="292100"/>
                    <a:pt x="171450" y="203200"/>
                    <a:pt x="248920" y="142240"/>
                  </a:cubicBezTo>
                  <a:cubicBezTo>
                    <a:pt x="326390" y="81280"/>
                    <a:pt x="429260" y="35560"/>
                    <a:pt x="525780" y="17780"/>
                  </a:cubicBezTo>
                  <a:cubicBezTo>
                    <a:pt x="622300" y="0"/>
                    <a:pt x="735330" y="6350"/>
                    <a:pt x="829310" y="35560"/>
                  </a:cubicBezTo>
                  <a:cubicBezTo>
                    <a:pt x="923290" y="64770"/>
                    <a:pt x="1089660" y="193040"/>
                    <a:pt x="1089660" y="193040"/>
                  </a:cubicBezTo>
                </a:path>
              </a:pathLst>
            </a:custGeom>
            <a:solidFill>
              <a:srgbClr val="FFFFFF"/>
            </a:solidFill>
            <a:ln cap="sq">
              <a:noFill/>
              <a:prstDash val="solid"/>
              <a:miter/>
            </a:ln>
          </p:spPr>
        </p:sp>
      </p:grpSp>
      <p:grpSp>
        <p:nvGrpSpPr>
          <p:cNvPr name="Group 75" id="75"/>
          <p:cNvGrpSpPr/>
          <p:nvPr/>
        </p:nvGrpSpPr>
        <p:grpSpPr>
          <a:xfrm rot="0">
            <a:off x="15170468" y="1982152"/>
            <a:ext cx="1020127" cy="1020127"/>
            <a:chOff x="0" y="0"/>
            <a:chExt cx="1360170" cy="1360170"/>
          </a:xfrm>
        </p:grpSpPr>
        <p:sp>
          <p:nvSpPr>
            <p:cNvPr name="Freeform 76" id="76"/>
            <p:cNvSpPr/>
            <p:nvPr/>
          </p:nvSpPr>
          <p:spPr>
            <a:xfrm flipH="false" flipV="false" rot="0">
              <a:off x="44450" y="33020"/>
              <a:ext cx="1247140" cy="1282700"/>
            </a:xfrm>
            <a:custGeom>
              <a:avLst/>
              <a:gdLst/>
              <a:ahLst/>
              <a:cxnLst/>
              <a:rect r="r" b="b" t="t" l="l"/>
              <a:pathLst>
                <a:path h="1282700" w="1247140">
                  <a:moveTo>
                    <a:pt x="1245870" y="453390"/>
                  </a:moveTo>
                  <a:cubicBezTo>
                    <a:pt x="1247140" y="854710"/>
                    <a:pt x="1200150" y="957580"/>
                    <a:pt x="1140460" y="1035050"/>
                  </a:cubicBezTo>
                  <a:cubicBezTo>
                    <a:pt x="1079500" y="1112520"/>
                    <a:pt x="990600" y="1181100"/>
                    <a:pt x="900430" y="1221740"/>
                  </a:cubicBezTo>
                  <a:cubicBezTo>
                    <a:pt x="810260" y="1262380"/>
                    <a:pt x="699770" y="1282700"/>
                    <a:pt x="601980" y="1276350"/>
                  </a:cubicBezTo>
                  <a:cubicBezTo>
                    <a:pt x="502920" y="1271270"/>
                    <a:pt x="394970" y="1236980"/>
                    <a:pt x="311150" y="1186180"/>
                  </a:cubicBezTo>
                  <a:cubicBezTo>
                    <a:pt x="227330" y="1135380"/>
                    <a:pt x="147320" y="1055370"/>
                    <a:pt x="96520" y="971550"/>
                  </a:cubicBezTo>
                  <a:cubicBezTo>
                    <a:pt x="45720" y="887730"/>
                    <a:pt x="12700" y="779780"/>
                    <a:pt x="6350" y="680720"/>
                  </a:cubicBezTo>
                  <a:cubicBezTo>
                    <a:pt x="0" y="582930"/>
                    <a:pt x="20320" y="472440"/>
                    <a:pt x="60960" y="382270"/>
                  </a:cubicBezTo>
                  <a:cubicBezTo>
                    <a:pt x="101600" y="292100"/>
                    <a:pt x="171450" y="203200"/>
                    <a:pt x="248920" y="143510"/>
                  </a:cubicBezTo>
                  <a:cubicBezTo>
                    <a:pt x="326390" y="82550"/>
                    <a:pt x="429260" y="35560"/>
                    <a:pt x="525780" y="17780"/>
                  </a:cubicBezTo>
                  <a:cubicBezTo>
                    <a:pt x="622300" y="0"/>
                    <a:pt x="735330" y="7620"/>
                    <a:pt x="829310" y="36830"/>
                  </a:cubicBezTo>
                  <a:cubicBezTo>
                    <a:pt x="923290" y="66040"/>
                    <a:pt x="1089660" y="194310"/>
                    <a:pt x="1089660" y="194310"/>
                  </a:cubicBezTo>
                </a:path>
              </a:pathLst>
            </a:custGeom>
            <a:solidFill>
              <a:srgbClr val="FFFFFF"/>
            </a:solidFill>
            <a:ln cap="sq">
              <a:noFill/>
              <a:prstDash val="solid"/>
              <a:miter/>
            </a:ln>
          </p:spPr>
        </p:sp>
      </p:grpSp>
      <p:grpSp>
        <p:nvGrpSpPr>
          <p:cNvPr name="Group 77" id="77"/>
          <p:cNvGrpSpPr/>
          <p:nvPr/>
        </p:nvGrpSpPr>
        <p:grpSpPr>
          <a:xfrm rot="0">
            <a:off x="15170468" y="2001202"/>
            <a:ext cx="1020127" cy="1020127"/>
            <a:chOff x="0" y="0"/>
            <a:chExt cx="1360170" cy="1360170"/>
          </a:xfrm>
        </p:grpSpPr>
        <p:sp>
          <p:nvSpPr>
            <p:cNvPr name="Freeform 78" id="78"/>
            <p:cNvSpPr/>
            <p:nvPr/>
          </p:nvSpPr>
          <p:spPr>
            <a:xfrm flipH="false" flipV="false" rot="0">
              <a:off x="44450" y="33020"/>
              <a:ext cx="1247140" cy="1281430"/>
            </a:xfrm>
            <a:custGeom>
              <a:avLst/>
              <a:gdLst/>
              <a:ahLst/>
              <a:cxnLst/>
              <a:rect r="r" b="b" t="t" l="l"/>
              <a:pathLst>
                <a:path h="1281430" w="1247140">
                  <a:moveTo>
                    <a:pt x="1245870" y="453390"/>
                  </a:moveTo>
                  <a:cubicBezTo>
                    <a:pt x="1247140" y="853440"/>
                    <a:pt x="1200150" y="956310"/>
                    <a:pt x="1140460" y="1033780"/>
                  </a:cubicBezTo>
                  <a:cubicBezTo>
                    <a:pt x="1079500" y="1111250"/>
                    <a:pt x="990600" y="1181100"/>
                    <a:pt x="900430" y="1220470"/>
                  </a:cubicBezTo>
                  <a:cubicBezTo>
                    <a:pt x="810260" y="1261110"/>
                    <a:pt x="699770" y="1281430"/>
                    <a:pt x="601980" y="1276350"/>
                  </a:cubicBezTo>
                  <a:cubicBezTo>
                    <a:pt x="502920" y="1270000"/>
                    <a:pt x="394970" y="1235710"/>
                    <a:pt x="311150" y="1184910"/>
                  </a:cubicBezTo>
                  <a:cubicBezTo>
                    <a:pt x="227330" y="1134110"/>
                    <a:pt x="147320" y="1054100"/>
                    <a:pt x="96520" y="970280"/>
                  </a:cubicBezTo>
                  <a:cubicBezTo>
                    <a:pt x="45720" y="886460"/>
                    <a:pt x="12700" y="778510"/>
                    <a:pt x="6350" y="680720"/>
                  </a:cubicBezTo>
                  <a:cubicBezTo>
                    <a:pt x="0" y="581660"/>
                    <a:pt x="20320" y="471170"/>
                    <a:pt x="60960" y="381000"/>
                  </a:cubicBezTo>
                  <a:cubicBezTo>
                    <a:pt x="101600" y="292100"/>
                    <a:pt x="171450" y="203200"/>
                    <a:pt x="248920" y="142240"/>
                  </a:cubicBezTo>
                  <a:cubicBezTo>
                    <a:pt x="326390" y="81280"/>
                    <a:pt x="429260" y="35560"/>
                    <a:pt x="525780" y="17780"/>
                  </a:cubicBezTo>
                  <a:cubicBezTo>
                    <a:pt x="622300" y="0"/>
                    <a:pt x="735330" y="6350"/>
                    <a:pt x="829310" y="35560"/>
                  </a:cubicBezTo>
                  <a:cubicBezTo>
                    <a:pt x="923290" y="64770"/>
                    <a:pt x="1089660" y="193040"/>
                    <a:pt x="1089660" y="193040"/>
                  </a:cubicBezTo>
                </a:path>
              </a:pathLst>
            </a:custGeom>
            <a:solidFill>
              <a:srgbClr val="FFFFFF"/>
            </a:solidFill>
            <a:ln cap="sq">
              <a:noFill/>
              <a:prstDash val="solid"/>
              <a:miter/>
            </a:ln>
          </p:spPr>
        </p:sp>
      </p:grpSp>
      <p:grpSp>
        <p:nvGrpSpPr>
          <p:cNvPr name="Group 79" id="79"/>
          <p:cNvGrpSpPr/>
          <p:nvPr/>
        </p:nvGrpSpPr>
        <p:grpSpPr>
          <a:xfrm rot="0">
            <a:off x="15638145" y="1950720"/>
            <a:ext cx="491490" cy="492443"/>
            <a:chOff x="0" y="0"/>
            <a:chExt cx="655320" cy="656590"/>
          </a:xfrm>
        </p:grpSpPr>
        <p:sp>
          <p:nvSpPr>
            <p:cNvPr name="Freeform 80" id="80"/>
            <p:cNvSpPr/>
            <p:nvPr/>
          </p:nvSpPr>
          <p:spPr>
            <a:xfrm flipH="false" flipV="false" rot="0">
              <a:off x="48260" y="43180"/>
              <a:ext cx="548640" cy="563880"/>
            </a:xfrm>
            <a:custGeom>
              <a:avLst/>
              <a:gdLst/>
              <a:ahLst/>
              <a:cxnLst/>
              <a:rect r="r" b="b" t="t" l="l"/>
              <a:pathLst>
                <a:path h="563880" w="548640">
                  <a:moveTo>
                    <a:pt x="548640" y="199390"/>
                  </a:moveTo>
                  <a:cubicBezTo>
                    <a:pt x="548640" y="375920"/>
                    <a:pt x="528320" y="421640"/>
                    <a:pt x="501650" y="454660"/>
                  </a:cubicBezTo>
                  <a:cubicBezTo>
                    <a:pt x="474980" y="488950"/>
                    <a:pt x="435610" y="519430"/>
                    <a:pt x="396240" y="537210"/>
                  </a:cubicBezTo>
                  <a:cubicBezTo>
                    <a:pt x="356870" y="554990"/>
                    <a:pt x="308610" y="563880"/>
                    <a:pt x="265430" y="561340"/>
                  </a:cubicBezTo>
                  <a:cubicBezTo>
                    <a:pt x="222250" y="558800"/>
                    <a:pt x="173990" y="544830"/>
                    <a:pt x="137160" y="521970"/>
                  </a:cubicBezTo>
                  <a:cubicBezTo>
                    <a:pt x="100330" y="499110"/>
                    <a:pt x="64770" y="464820"/>
                    <a:pt x="43180" y="426720"/>
                  </a:cubicBezTo>
                  <a:cubicBezTo>
                    <a:pt x="20320" y="389890"/>
                    <a:pt x="6350" y="342900"/>
                    <a:pt x="2540" y="299720"/>
                  </a:cubicBezTo>
                  <a:cubicBezTo>
                    <a:pt x="0" y="256540"/>
                    <a:pt x="8890" y="207010"/>
                    <a:pt x="26670" y="167640"/>
                  </a:cubicBezTo>
                  <a:cubicBezTo>
                    <a:pt x="44450" y="128270"/>
                    <a:pt x="76200" y="88900"/>
                    <a:pt x="109220" y="62230"/>
                  </a:cubicBezTo>
                  <a:cubicBezTo>
                    <a:pt x="143510" y="35560"/>
                    <a:pt x="189230" y="15240"/>
                    <a:pt x="231140" y="7620"/>
                  </a:cubicBezTo>
                  <a:cubicBezTo>
                    <a:pt x="274320" y="0"/>
                    <a:pt x="323850" y="2540"/>
                    <a:pt x="365760" y="16510"/>
                  </a:cubicBezTo>
                  <a:cubicBezTo>
                    <a:pt x="406400" y="29210"/>
                    <a:pt x="480060" y="85090"/>
                    <a:pt x="480060" y="85090"/>
                  </a:cubicBezTo>
                </a:path>
              </a:pathLst>
            </a:custGeom>
            <a:solidFill>
              <a:srgbClr val="FFFFFF"/>
            </a:solidFill>
            <a:ln cap="sq">
              <a:noFill/>
              <a:prstDash val="solid"/>
              <a:miter/>
            </a:ln>
          </p:spPr>
        </p:sp>
      </p:grpSp>
      <p:grpSp>
        <p:nvGrpSpPr>
          <p:cNvPr name="Group 81" id="81"/>
          <p:cNvGrpSpPr/>
          <p:nvPr/>
        </p:nvGrpSpPr>
        <p:grpSpPr>
          <a:xfrm rot="0">
            <a:off x="15198090" y="2520315"/>
            <a:ext cx="491490" cy="492443"/>
            <a:chOff x="0" y="0"/>
            <a:chExt cx="655320" cy="656590"/>
          </a:xfrm>
        </p:grpSpPr>
        <p:sp>
          <p:nvSpPr>
            <p:cNvPr name="Freeform 82" id="82"/>
            <p:cNvSpPr/>
            <p:nvPr/>
          </p:nvSpPr>
          <p:spPr>
            <a:xfrm flipH="false" flipV="false" rot="0">
              <a:off x="48260" y="43180"/>
              <a:ext cx="547370" cy="563880"/>
            </a:xfrm>
            <a:custGeom>
              <a:avLst/>
              <a:gdLst/>
              <a:ahLst/>
              <a:cxnLst/>
              <a:rect r="r" b="b" t="t" l="l"/>
              <a:pathLst>
                <a:path h="563880" w="547370">
                  <a:moveTo>
                    <a:pt x="547370" y="199390"/>
                  </a:moveTo>
                  <a:cubicBezTo>
                    <a:pt x="547370" y="375920"/>
                    <a:pt x="527050" y="420370"/>
                    <a:pt x="500380" y="454660"/>
                  </a:cubicBezTo>
                  <a:cubicBezTo>
                    <a:pt x="473710" y="488950"/>
                    <a:pt x="435610" y="519430"/>
                    <a:pt x="394970" y="537210"/>
                  </a:cubicBezTo>
                  <a:cubicBezTo>
                    <a:pt x="355600" y="554990"/>
                    <a:pt x="307340" y="563880"/>
                    <a:pt x="264160" y="561340"/>
                  </a:cubicBezTo>
                  <a:cubicBezTo>
                    <a:pt x="220980" y="558800"/>
                    <a:pt x="173990" y="543560"/>
                    <a:pt x="135890" y="521970"/>
                  </a:cubicBezTo>
                  <a:cubicBezTo>
                    <a:pt x="99060" y="499110"/>
                    <a:pt x="64770" y="463550"/>
                    <a:pt x="41910" y="426720"/>
                  </a:cubicBezTo>
                  <a:cubicBezTo>
                    <a:pt x="19050" y="389890"/>
                    <a:pt x="5080" y="342900"/>
                    <a:pt x="2540" y="299720"/>
                  </a:cubicBezTo>
                  <a:cubicBezTo>
                    <a:pt x="0" y="256540"/>
                    <a:pt x="8890" y="207010"/>
                    <a:pt x="26670" y="167640"/>
                  </a:cubicBezTo>
                  <a:cubicBezTo>
                    <a:pt x="44450" y="128270"/>
                    <a:pt x="74930" y="88900"/>
                    <a:pt x="109220" y="62230"/>
                  </a:cubicBezTo>
                  <a:cubicBezTo>
                    <a:pt x="142240" y="35560"/>
                    <a:pt x="187960" y="15240"/>
                    <a:pt x="231140" y="7620"/>
                  </a:cubicBezTo>
                  <a:cubicBezTo>
                    <a:pt x="273050" y="0"/>
                    <a:pt x="322580" y="2540"/>
                    <a:pt x="364490" y="15240"/>
                  </a:cubicBezTo>
                  <a:cubicBezTo>
                    <a:pt x="405130" y="29210"/>
                    <a:pt x="478790" y="85090"/>
                    <a:pt x="478790" y="85090"/>
                  </a:cubicBezTo>
                </a:path>
              </a:pathLst>
            </a:custGeom>
            <a:solidFill>
              <a:srgbClr val="FFFFFF"/>
            </a:solidFill>
            <a:ln cap="sq">
              <a:noFill/>
              <a:prstDash val="solid"/>
              <a:miter/>
            </a:ln>
          </p:spPr>
        </p:sp>
      </p:grpSp>
      <p:grpSp>
        <p:nvGrpSpPr>
          <p:cNvPr name="Group 83" id="83"/>
          <p:cNvGrpSpPr/>
          <p:nvPr/>
        </p:nvGrpSpPr>
        <p:grpSpPr>
          <a:xfrm rot="0">
            <a:off x="16005810" y="2409825"/>
            <a:ext cx="491490" cy="492443"/>
            <a:chOff x="0" y="0"/>
            <a:chExt cx="655320" cy="656590"/>
          </a:xfrm>
        </p:grpSpPr>
        <p:sp>
          <p:nvSpPr>
            <p:cNvPr name="Freeform 84" id="84"/>
            <p:cNvSpPr/>
            <p:nvPr/>
          </p:nvSpPr>
          <p:spPr>
            <a:xfrm flipH="false" flipV="false" rot="0">
              <a:off x="48260" y="43180"/>
              <a:ext cx="548640" cy="563880"/>
            </a:xfrm>
            <a:custGeom>
              <a:avLst/>
              <a:gdLst/>
              <a:ahLst/>
              <a:cxnLst/>
              <a:rect r="r" b="b" t="t" l="l"/>
              <a:pathLst>
                <a:path h="563880" w="548640">
                  <a:moveTo>
                    <a:pt x="548640" y="199390"/>
                  </a:moveTo>
                  <a:cubicBezTo>
                    <a:pt x="548640" y="375920"/>
                    <a:pt x="528320" y="421640"/>
                    <a:pt x="501650" y="454660"/>
                  </a:cubicBezTo>
                  <a:cubicBezTo>
                    <a:pt x="474980" y="488950"/>
                    <a:pt x="435610" y="519430"/>
                    <a:pt x="396240" y="537210"/>
                  </a:cubicBezTo>
                  <a:cubicBezTo>
                    <a:pt x="356870" y="554990"/>
                    <a:pt x="308610" y="563880"/>
                    <a:pt x="264160" y="561340"/>
                  </a:cubicBezTo>
                  <a:cubicBezTo>
                    <a:pt x="220980" y="558800"/>
                    <a:pt x="173990" y="544830"/>
                    <a:pt x="137160" y="521970"/>
                  </a:cubicBezTo>
                  <a:cubicBezTo>
                    <a:pt x="100330" y="499110"/>
                    <a:pt x="64770" y="464820"/>
                    <a:pt x="43180" y="427990"/>
                  </a:cubicBezTo>
                  <a:cubicBezTo>
                    <a:pt x="20320" y="389890"/>
                    <a:pt x="5080" y="342900"/>
                    <a:pt x="2540" y="299720"/>
                  </a:cubicBezTo>
                  <a:cubicBezTo>
                    <a:pt x="0" y="256540"/>
                    <a:pt x="8890" y="208280"/>
                    <a:pt x="26670" y="167640"/>
                  </a:cubicBezTo>
                  <a:cubicBezTo>
                    <a:pt x="44450" y="128270"/>
                    <a:pt x="74930" y="90170"/>
                    <a:pt x="109220" y="63500"/>
                  </a:cubicBezTo>
                  <a:cubicBezTo>
                    <a:pt x="143510" y="36830"/>
                    <a:pt x="189230" y="16510"/>
                    <a:pt x="231140" y="7620"/>
                  </a:cubicBezTo>
                  <a:cubicBezTo>
                    <a:pt x="274320" y="0"/>
                    <a:pt x="323850" y="3810"/>
                    <a:pt x="364490" y="16510"/>
                  </a:cubicBezTo>
                  <a:cubicBezTo>
                    <a:pt x="406400" y="29210"/>
                    <a:pt x="478790" y="85090"/>
                    <a:pt x="478790" y="85090"/>
                  </a:cubicBezTo>
                </a:path>
              </a:pathLst>
            </a:custGeom>
            <a:solidFill>
              <a:srgbClr val="FFFFFF"/>
            </a:solidFill>
            <a:ln cap="sq">
              <a:noFill/>
              <a:prstDash val="solid"/>
              <a:miter/>
            </a:ln>
          </p:spPr>
        </p:sp>
      </p:grpSp>
      <p:grpSp>
        <p:nvGrpSpPr>
          <p:cNvPr name="Group 85" id="85"/>
          <p:cNvGrpSpPr/>
          <p:nvPr/>
        </p:nvGrpSpPr>
        <p:grpSpPr>
          <a:xfrm rot="0">
            <a:off x="16226790" y="2043112"/>
            <a:ext cx="491490" cy="492443"/>
            <a:chOff x="0" y="0"/>
            <a:chExt cx="655320" cy="656590"/>
          </a:xfrm>
        </p:grpSpPr>
        <p:sp>
          <p:nvSpPr>
            <p:cNvPr name="Freeform 86" id="86"/>
            <p:cNvSpPr/>
            <p:nvPr/>
          </p:nvSpPr>
          <p:spPr>
            <a:xfrm flipH="false" flipV="false" rot="0">
              <a:off x="48260" y="43180"/>
              <a:ext cx="547370" cy="563880"/>
            </a:xfrm>
            <a:custGeom>
              <a:avLst/>
              <a:gdLst/>
              <a:ahLst/>
              <a:cxnLst/>
              <a:rect r="r" b="b" t="t" l="l"/>
              <a:pathLst>
                <a:path h="563880" w="547370">
                  <a:moveTo>
                    <a:pt x="547370" y="199390"/>
                  </a:moveTo>
                  <a:cubicBezTo>
                    <a:pt x="547370" y="374650"/>
                    <a:pt x="527050" y="420370"/>
                    <a:pt x="500380" y="454660"/>
                  </a:cubicBezTo>
                  <a:cubicBezTo>
                    <a:pt x="473710" y="488950"/>
                    <a:pt x="435610" y="519430"/>
                    <a:pt x="394970" y="537210"/>
                  </a:cubicBezTo>
                  <a:cubicBezTo>
                    <a:pt x="355600" y="554990"/>
                    <a:pt x="307340" y="563880"/>
                    <a:pt x="264160" y="561340"/>
                  </a:cubicBezTo>
                  <a:cubicBezTo>
                    <a:pt x="220980" y="558800"/>
                    <a:pt x="173990" y="543560"/>
                    <a:pt x="135890" y="520700"/>
                  </a:cubicBezTo>
                  <a:cubicBezTo>
                    <a:pt x="99060" y="499110"/>
                    <a:pt x="64770" y="463550"/>
                    <a:pt x="41910" y="426720"/>
                  </a:cubicBezTo>
                  <a:cubicBezTo>
                    <a:pt x="19050" y="389890"/>
                    <a:pt x="5080" y="341630"/>
                    <a:pt x="2540" y="298450"/>
                  </a:cubicBezTo>
                  <a:cubicBezTo>
                    <a:pt x="0" y="255270"/>
                    <a:pt x="8890" y="207010"/>
                    <a:pt x="26670" y="167640"/>
                  </a:cubicBezTo>
                  <a:cubicBezTo>
                    <a:pt x="44450" y="128270"/>
                    <a:pt x="74930" y="88900"/>
                    <a:pt x="109220" y="62230"/>
                  </a:cubicBezTo>
                  <a:cubicBezTo>
                    <a:pt x="142240" y="35560"/>
                    <a:pt x="187960" y="15240"/>
                    <a:pt x="231140" y="7620"/>
                  </a:cubicBezTo>
                  <a:cubicBezTo>
                    <a:pt x="273050" y="0"/>
                    <a:pt x="322580" y="2540"/>
                    <a:pt x="364490" y="15240"/>
                  </a:cubicBezTo>
                  <a:cubicBezTo>
                    <a:pt x="405130" y="27940"/>
                    <a:pt x="478790" y="85090"/>
                    <a:pt x="478790" y="85090"/>
                  </a:cubicBezTo>
                </a:path>
              </a:pathLst>
            </a:custGeom>
            <a:solidFill>
              <a:srgbClr val="FFFFFF"/>
            </a:solidFill>
            <a:ln cap="sq">
              <a:noFill/>
              <a:prstDash val="solid"/>
              <a:miter/>
            </a:ln>
          </p:spPr>
        </p:sp>
      </p:grpSp>
      <p:grpSp>
        <p:nvGrpSpPr>
          <p:cNvPr name="Group 87" id="87"/>
          <p:cNvGrpSpPr/>
          <p:nvPr/>
        </p:nvGrpSpPr>
        <p:grpSpPr>
          <a:xfrm rot="0">
            <a:off x="15895320" y="2484120"/>
            <a:ext cx="491490" cy="492443"/>
            <a:chOff x="0" y="0"/>
            <a:chExt cx="655320" cy="656590"/>
          </a:xfrm>
        </p:grpSpPr>
        <p:sp>
          <p:nvSpPr>
            <p:cNvPr name="Freeform 88" id="88"/>
            <p:cNvSpPr/>
            <p:nvPr/>
          </p:nvSpPr>
          <p:spPr>
            <a:xfrm flipH="false" flipV="false" rot="0">
              <a:off x="48260" y="41910"/>
              <a:ext cx="548640" cy="565150"/>
            </a:xfrm>
            <a:custGeom>
              <a:avLst/>
              <a:gdLst/>
              <a:ahLst/>
              <a:cxnLst/>
              <a:rect r="r" b="b" t="t" l="l"/>
              <a:pathLst>
                <a:path h="565150" w="548640">
                  <a:moveTo>
                    <a:pt x="548640" y="200660"/>
                  </a:moveTo>
                  <a:cubicBezTo>
                    <a:pt x="548640" y="375920"/>
                    <a:pt x="528320" y="421640"/>
                    <a:pt x="501650" y="455930"/>
                  </a:cubicBezTo>
                  <a:cubicBezTo>
                    <a:pt x="474980" y="488950"/>
                    <a:pt x="435610" y="520700"/>
                    <a:pt x="396240" y="538480"/>
                  </a:cubicBezTo>
                  <a:cubicBezTo>
                    <a:pt x="356870" y="556260"/>
                    <a:pt x="308610" y="565150"/>
                    <a:pt x="265430" y="562610"/>
                  </a:cubicBezTo>
                  <a:cubicBezTo>
                    <a:pt x="222250" y="558800"/>
                    <a:pt x="173990" y="544830"/>
                    <a:pt x="137160" y="521970"/>
                  </a:cubicBezTo>
                  <a:cubicBezTo>
                    <a:pt x="100330" y="500380"/>
                    <a:pt x="64770" y="464820"/>
                    <a:pt x="43180" y="427990"/>
                  </a:cubicBezTo>
                  <a:cubicBezTo>
                    <a:pt x="20320" y="391160"/>
                    <a:pt x="6350" y="342900"/>
                    <a:pt x="2540" y="299720"/>
                  </a:cubicBezTo>
                  <a:cubicBezTo>
                    <a:pt x="0" y="256540"/>
                    <a:pt x="8890" y="208280"/>
                    <a:pt x="26670" y="168910"/>
                  </a:cubicBezTo>
                  <a:cubicBezTo>
                    <a:pt x="44450" y="129540"/>
                    <a:pt x="76200" y="90170"/>
                    <a:pt x="109220" y="63500"/>
                  </a:cubicBezTo>
                  <a:cubicBezTo>
                    <a:pt x="143510" y="36830"/>
                    <a:pt x="189230" y="16510"/>
                    <a:pt x="231140" y="8890"/>
                  </a:cubicBezTo>
                  <a:cubicBezTo>
                    <a:pt x="274320" y="0"/>
                    <a:pt x="323850" y="3810"/>
                    <a:pt x="365760" y="16510"/>
                  </a:cubicBezTo>
                  <a:cubicBezTo>
                    <a:pt x="406400" y="29210"/>
                    <a:pt x="480060" y="85090"/>
                    <a:pt x="480060" y="85090"/>
                  </a:cubicBezTo>
                </a:path>
              </a:pathLst>
            </a:custGeom>
            <a:solidFill>
              <a:srgbClr val="FFFFFF"/>
            </a:solidFill>
            <a:ln cap="sq">
              <a:noFill/>
              <a:prstDash val="solid"/>
              <a:miter/>
            </a:ln>
          </p:spPr>
        </p:sp>
      </p:grpSp>
      <p:grpSp>
        <p:nvGrpSpPr>
          <p:cNvPr name="Group 89" id="89"/>
          <p:cNvGrpSpPr/>
          <p:nvPr/>
        </p:nvGrpSpPr>
        <p:grpSpPr>
          <a:xfrm rot="0">
            <a:off x="15160943" y="1584008"/>
            <a:ext cx="491490" cy="492443"/>
            <a:chOff x="0" y="0"/>
            <a:chExt cx="655320" cy="656590"/>
          </a:xfrm>
        </p:grpSpPr>
        <p:sp>
          <p:nvSpPr>
            <p:cNvPr name="Freeform 90" id="90"/>
            <p:cNvSpPr/>
            <p:nvPr/>
          </p:nvSpPr>
          <p:spPr>
            <a:xfrm flipH="false" flipV="false" rot="0">
              <a:off x="48260" y="41910"/>
              <a:ext cx="548640" cy="565150"/>
            </a:xfrm>
            <a:custGeom>
              <a:avLst/>
              <a:gdLst/>
              <a:ahLst/>
              <a:cxnLst/>
              <a:rect r="r" b="b" t="t" l="l"/>
              <a:pathLst>
                <a:path h="565150" w="548640">
                  <a:moveTo>
                    <a:pt x="548640" y="199390"/>
                  </a:moveTo>
                  <a:cubicBezTo>
                    <a:pt x="548640" y="375920"/>
                    <a:pt x="528320" y="421640"/>
                    <a:pt x="501650" y="455930"/>
                  </a:cubicBezTo>
                  <a:cubicBezTo>
                    <a:pt x="474980" y="488950"/>
                    <a:pt x="435610" y="520700"/>
                    <a:pt x="396240" y="538480"/>
                  </a:cubicBezTo>
                  <a:cubicBezTo>
                    <a:pt x="356870" y="556260"/>
                    <a:pt x="307340" y="565150"/>
                    <a:pt x="264160" y="562610"/>
                  </a:cubicBezTo>
                  <a:cubicBezTo>
                    <a:pt x="220980" y="558800"/>
                    <a:pt x="173990" y="544830"/>
                    <a:pt x="137160" y="521970"/>
                  </a:cubicBezTo>
                  <a:cubicBezTo>
                    <a:pt x="100330" y="500380"/>
                    <a:pt x="64770" y="464820"/>
                    <a:pt x="41910" y="427990"/>
                  </a:cubicBezTo>
                  <a:cubicBezTo>
                    <a:pt x="20320" y="391160"/>
                    <a:pt x="5080" y="342900"/>
                    <a:pt x="2540" y="299720"/>
                  </a:cubicBezTo>
                  <a:cubicBezTo>
                    <a:pt x="0" y="256540"/>
                    <a:pt x="8890" y="208280"/>
                    <a:pt x="26670" y="168910"/>
                  </a:cubicBezTo>
                  <a:cubicBezTo>
                    <a:pt x="44450" y="129540"/>
                    <a:pt x="74930" y="90170"/>
                    <a:pt x="109220" y="63500"/>
                  </a:cubicBezTo>
                  <a:cubicBezTo>
                    <a:pt x="143510" y="36830"/>
                    <a:pt x="187960" y="16510"/>
                    <a:pt x="231140" y="8890"/>
                  </a:cubicBezTo>
                  <a:cubicBezTo>
                    <a:pt x="274320" y="0"/>
                    <a:pt x="323850" y="3810"/>
                    <a:pt x="364490" y="16510"/>
                  </a:cubicBezTo>
                  <a:cubicBezTo>
                    <a:pt x="406400" y="29210"/>
                    <a:pt x="478790" y="85090"/>
                    <a:pt x="478790" y="85090"/>
                  </a:cubicBezTo>
                </a:path>
              </a:pathLst>
            </a:custGeom>
            <a:solidFill>
              <a:srgbClr val="FFFFFF"/>
            </a:solidFill>
            <a:ln cap="sq">
              <a:noFill/>
              <a:prstDash val="solid"/>
              <a:miter/>
            </a:ln>
          </p:spPr>
        </p:sp>
      </p:grpSp>
      <p:grpSp>
        <p:nvGrpSpPr>
          <p:cNvPr name="Group 91" id="91"/>
          <p:cNvGrpSpPr/>
          <p:nvPr/>
        </p:nvGrpSpPr>
        <p:grpSpPr>
          <a:xfrm rot="0">
            <a:off x="16336327" y="1895475"/>
            <a:ext cx="491490" cy="492443"/>
            <a:chOff x="0" y="0"/>
            <a:chExt cx="655320" cy="656590"/>
          </a:xfrm>
        </p:grpSpPr>
        <p:sp>
          <p:nvSpPr>
            <p:cNvPr name="Freeform 92" id="92"/>
            <p:cNvSpPr/>
            <p:nvPr/>
          </p:nvSpPr>
          <p:spPr>
            <a:xfrm flipH="false" flipV="false" rot="0">
              <a:off x="48260" y="43180"/>
              <a:ext cx="548640" cy="563880"/>
            </a:xfrm>
            <a:custGeom>
              <a:avLst/>
              <a:gdLst/>
              <a:ahLst/>
              <a:cxnLst/>
              <a:rect r="r" b="b" t="t" l="l"/>
              <a:pathLst>
                <a:path h="563880" w="548640">
                  <a:moveTo>
                    <a:pt x="548640" y="199390"/>
                  </a:moveTo>
                  <a:cubicBezTo>
                    <a:pt x="548640" y="375920"/>
                    <a:pt x="528320" y="421640"/>
                    <a:pt x="501650" y="454660"/>
                  </a:cubicBezTo>
                  <a:cubicBezTo>
                    <a:pt x="474980" y="488950"/>
                    <a:pt x="435610" y="519430"/>
                    <a:pt x="396240" y="537210"/>
                  </a:cubicBezTo>
                  <a:cubicBezTo>
                    <a:pt x="356870" y="554990"/>
                    <a:pt x="308610" y="563880"/>
                    <a:pt x="265430" y="561340"/>
                  </a:cubicBezTo>
                  <a:cubicBezTo>
                    <a:pt x="222250" y="558800"/>
                    <a:pt x="173990" y="544830"/>
                    <a:pt x="137160" y="521970"/>
                  </a:cubicBezTo>
                  <a:cubicBezTo>
                    <a:pt x="100330" y="499110"/>
                    <a:pt x="64770" y="464820"/>
                    <a:pt x="43180" y="427990"/>
                  </a:cubicBezTo>
                  <a:cubicBezTo>
                    <a:pt x="20320" y="389890"/>
                    <a:pt x="5080" y="342900"/>
                    <a:pt x="2540" y="299720"/>
                  </a:cubicBezTo>
                  <a:cubicBezTo>
                    <a:pt x="0" y="256540"/>
                    <a:pt x="8890" y="208280"/>
                    <a:pt x="26670" y="167640"/>
                  </a:cubicBezTo>
                  <a:cubicBezTo>
                    <a:pt x="44450" y="128270"/>
                    <a:pt x="74930" y="90170"/>
                    <a:pt x="109220" y="63500"/>
                  </a:cubicBezTo>
                  <a:cubicBezTo>
                    <a:pt x="143510" y="36830"/>
                    <a:pt x="189230" y="16510"/>
                    <a:pt x="231140" y="7620"/>
                  </a:cubicBezTo>
                  <a:cubicBezTo>
                    <a:pt x="274320" y="0"/>
                    <a:pt x="323850" y="3810"/>
                    <a:pt x="364490" y="16510"/>
                  </a:cubicBezTo>
                  <a:cubicBezTo>
                    <a:pt x="406400" y="29210"/>
                    <a:pt x="480060" y="85090"/>
                    <a:pt x="480060" y="85090"/>
                  </a:cubicBezTo>
                </a:path>
              </a:pathLst>
            </a:custGeom>
            <a:solidFill>
              <a:srgbClr val="FFFFFF"/>
            </a:solidFill>
            <a:ln cap="sq">
              <a:noFill/>
              <a:prstDash val="solid"/>
              <a:miter/>
            </a:ln>
          </p:spPr>
        </p:sp>
      </p:grpSp>
      <p:grpSp>
        <p:nvGrpSpPr>
          <p:cNvPr name="Group 93" id="93"/>
          <p:cNvGrpSpPr/>
          <p:nvPr/>
        </p:nvGrpSpPr>
        <p:grpSpPr>
          <a:xfrm rot="0">
            <a:off x="16079152" y="1050608"/>
            <a:ext cx="491490" cy="492443"/>
            <a:chOff x="0" y="0"/>
            <a:chExt cx="655320" cy="656590"/>
          </a:xfrm>
        </p:grpSpPr>
        <p:sp>
          <p:nvSpPr>
            <p:cNvPr name="Freeform 94" id="94"/>
            <p:cNvSpPr/>
            <p:nvPr/>
          </p:nvSpPr>
          <p:spPr>
            <a:xfrm flipH="false" flipV="false" rot="0">
              <a:off x="48260" y="43180"/>
              <a:ext cx="548640" cy="563880"/>
            </a:xfrm>
            <a:custGeom>
              <a:avLst/>
              <a:gdLst/>
              <a:ahLst/>
              <a:cxnLst/>
              <a:rect r="r" b="b" t="t" l="l"/>
              <a:pathLst>
                <a:path h="563880" w="548640">
                  <a:moveTo>
                    <a:pt x="548640" y="199390"/>
                  </a:moveTo>
                  <a:cubicBezTo>
                    <a:pt x="548640" y="375920"/>
                    <a:pt x="528320" y="421640"/>
                    <a:pt x="501650" y="454660"/>
                  </a:cubicBezTo>
                  <a:cubicBezTo>
                    <a:pt x="474980" y="488950"/>
                    <a:pt x="435610" y="519430"/>
                    <a:pt x="396240" y="537210"/>
                  </a:cubicBezTo>
                  <a:cubicBezTo>
                    <a:pt x="356870" y="554990"/>
                    <a:pt x="308610" y="563880"/>
                    <a:pt x="265430" y="561340"/>
                  </a:cubicBezTo>
                  <a:cubicBezTo>
                    <a:pt x="222250" y="558800"/>
                    <a:pt x="173990" y="544830"/>
                    <a:pt x="137160" y="521970"/>
                  </a:cubicBezTo>
                  <a:cubicBezTo>
                    <a:pt x="100330" y="499110"/>
                    <a:pt x="64770" y="464820"/>
                    <a:pt x="43180" y="426720"/>
                  </a:cubicBezTo>
                  <a:cubicBezTo>
                    <a:pt x="20320" y="389890"/>
                    <a:pt x="5080" y="342900"/>
                    <a:pt x="2540" y="299720"/>
                  </a:cubicBezTo>
                  <a:cubicBezTo>
                    <a:pt x="0" y="256540"/>
                    <a:pt x="8890" y="207010"/>
                    <a:pt x="26670" y="167640"/>
                  </a:cubicBezTo>
                  <a:cubicBezTo>
                    <a:pt x="44450" y="128270"/>
                    <a:pt x="74930" y="88900"/>
                    <a:pt x="109220" y="62230"/>
                  </a:cubicBezTo>
                  <a:cubicBezTo>
                    <a:pt x="143510" y="35560"/>
                    <a:pt x="189230" y="15240"/>
                    <a:pt x="231140" y="7620"/>
                  </a:cubicBezTo>
                  <a:cubicBezTo>
                    <a:pt x="274320" y="0"/>
                    <a:pt x="323850" y="2540"/>
                    <a:pt x="364490" y="16510"/>
                  </a:cubicBezTo>
                  <a:cubicBezTo>
                    <a:pt x="406400" y="29210"/>
                    <a:pt x="480060" y="85090"/>
                    <a:pt x="480060" y="85090"/>
                  </a:cubicBezTo>
                </a:path>
              </a:pathLst>
            </a:custGeom>
            <a:solidFill>
              <a:srgbClr val="FFFFFF"/>
            </a:solidFill>
            <a:ln cap="sq">
              <a:noFill/>
              <a:prstDash val="solid"/>
              <a:miter/>
            </a:ln>
          </p:spPr>
        </p:sp>
      </p:grpSp>
      <p:grpSp>
        <p:nvGrpSpPr>
          <p:cNvPr name="Group 95" id="95"/>
          <p:cNvGrpSpPr/>
          <p:nvPr/>
        </p:nvGrpSpPr>
        <p:grpSpPr>
          <a:xfrm rot="0">
            <a:off x="16244888" y="1289685"/>
            <a:ext cx="491490" cy="492443"/>
            <a:chOff x="0" y="0"/>
            <a:chExt cx="655320" cy="656590"/>
          </a:xfrm>
        </p:grpSpPr>
        <p:sp>
          <p:nvSpPr>
            <p:cNvPr name="Freeform 96" id="96"/>
            <p:cNvSpPr/>
            <p:nvPr/>
          </p:nvSpPr>
          <p:spPr>
            <a:xfrm flipH="false" flipV="false" rot="0">
              <a:off x="48260" y="43180"/>
              <a:ext cx="548640" cy="563880"/>
            </a:xfrm>
            <a:custGeom>
              <a:avLst/>
              <a:gdLst/>
              <a:ahLst/>
              <a:cxnLst/>
              <a:rect r="r" b="b" t="t" l="l"/>
              <a:pathLst>
                <a:path h="563880" w="548640">
                  <a:moveTo>
                    <a:pt x="548640" y="199390"/>
                  </a:moveTo>
                  <a:cubicBezTo>
                    <a:pt x="548640" y="375920"/>
                    <a:pt x="528320" y="420370"/>
                    <a:pt x="501650" y="454660"/>
                  </a:cubicBezTo>
                  <a:cubicBezTo>
                    <a:pt x="474980" y="488950"/>
                    <a:pt x="435610" y="519430"/>
                    <a:pt x="396240" y="537210"/>
                  </a:cubicBezTo>
                  <a:cubicBezTo>
                    <a:pt x="356870" y="554990"/>
                    <a:pt x="307340" y="563880"/>
                    <a:pt x="264160" y="561340"/>
                  </a:cubicBezTo>
                  <a:cubicBezTo>
                    <a:pt x="220980" y="558800"/>
                    <a:pt x="173990" y="543560"/>
                    <a:pt x="137160" y="521970"/>
                  </a:cubicBezTo>
                  <a:cubicBezTo>
                    <a:pt x="100330" y="499110"/>
                    <a:pt x="64770" y="463550"/>
                    <a:pt x="41910" y="426720"/>
                  </a:cubicBezTo>
                  <a:cubicBezTo>
                    <a:pt x="20320" y="389890"/>
                    <a:pt x="5080" y="342900"/>
                    <a:pt x="2540" y="299720"/>
                  </a:cubicBezTo>
                  <a:cubicBezTo>
                    <a:pt x="0" y="256540"/>
                    <a:pt x="8890" y="207010"/>
                    <a:pt x="26670" y="167640"/>
                  </a:cubicBezTo>
                  <a:cubicBezTo>
                    <a:pt x="44450" y="128270"/>
                    <a:pt x="74930" y="88900"/>
                    <a:pt x="109220" y="62230"/>
                  </a:cubicBezTo>
                  <a:cubicBezTo>
                    <a:pt x="143510" y="35560"/>
                    <a:pt x="187960" y="15240"/>
                    <a:pt x="231140" y="7620"/>
                  </a:cubicBezTo>
                  <a:cubicBezTo>
                    <a:pt x="273050" y="0"/>
                    <a:pt x="322580" y="2540"/>
                    <a:pt x="364490" y="15240"/>
                  </a:cubicBezTo>
                  <a:cubicBezTo>
                    <a:pt x="406400" y="27940"/>
                    <a:pt x="478790" y="85090"/>
                    <a:pt x="478790" y="85090"/>
                  </a:cubicBezTo>
                </a:path>
              </a:pathLst>
            </a:custGeom>
            <a:solidFill>
              <a:srgbClr val="FFFFFF"/>
            </a:solidFill>
            <a:ln cap="sq">
              <a:noFill/>
              <a:prstDash val="solid"/>
              <a:miter/>
            </a:ln>
          </p:spPr>
        </p:sp>
      </p:grpSp>
      <p:grpSp>
        <p:nvGrpSpPr>
          <p:cNvPr name="Group 97" id="97"/>
          <p:cNvGrpSpPr/>
          <p:nvPr/>
        </p:nvGrpSpPr>
        <p:grpSpPr>
          <a:xfrm rot="0">
            <a:off x="16262985" y="1198245"/>
            <a:ext cx="491490" cy="492443"/>
            <a:chOff x="0" y="0"/>
            <a:chExt cx="655320" cy="656590"/>
          </a:xfrm>
        </p:grpSpPr>
        <p:sp>
          <p:nvSpPr>
            <p:cNvPr name="Freeform 98" id="98"/>
            <p:cNvSpPr/>
            <p:nvPr/>
          </p:nvSpPr>
          <p:spPr>
            <a:xfrm flipH="false" flipV="false" rot="0">
              <a:off x="48260" y="41910"/>
              <a:ext cx="548640" cy="565150"/>
            </a:xfrm>
            <a:custGeom>
              <a:avLst/>
              <a:gdLst/>
              <a:ahLst/>
              <a:cxnLst/>
              <a:rect r="r" b="b" t="t" l="l"/>
              <a:pathLst>
                <a:path h="565150" w="548640">
                  <a:moveTo>
                    <a:pt x="548640" y="199390"/>
                  </a:moveTo>
                  <a:cubicBezTo>
                    <a:pt x="548640" y="375920"/>
                    <a:pt x="528320" y="421640"/>
                    <a:pt x="501650" y="455930"/>
                  </a:cubicBezTo>
                  <a:cubicBezTo>
                    <a:pt x="474980" y="488950"/>
                    <a:pt x="435610" y="520700"/>
                    <a:pt x="396240" y="538480"/>
                  </a:cubicBezTo>
                  <a:cubicBezTo>
                    <a:pt x="356870" y="556260"/>
                    <a:pt x="308610" y="565150"/>
                    <a:pt x="264160" y="562610"/>
                  </a:cubicBezTo>
                  <a:cubicBezTo>
                    <a:pt x="220980" y="558800"/>
                    <a:pt x="173990" y="544830"/>
                    <a:pt x="137160" y="521970"/>
                  </a:cubicBezTo>
                  <a:cubicBezTo>
                    <a:pt x="100330" y="500380"/>
                    <a:pt x="64770" y="464820"/>
                    <a:pt x="43180" y="427990"/>
                  </a:cubicBezTo>
                  <a:cubicBezTo>
                    <a:pt x="20320" y="391160"/>
                    <a:pt x="5080" y="342900"/>
                    <a:pt x="2540" y="299720"/>
                  </a:cubicBezTo>
                  <a:cubicBezTo>
                    <a:pt x="0" y="256540"/>
                    <a:pt x="8890" y="208280"/>
                    <a:pt x="26670" y="168910"/>
                  </a:cubicBezTo>
                  <a:cubicBezTo>
                    <a:pt x="44450" y="129540"/>
                    <a:pt x="74930" y="90170"/>
                    <a:pt x="109220" y="63500"/>
                  </a:cubicBezTo>
                  <a:cubicBezTo>
                    <a:pt x="143510" y="36830"/>
                    <a:pt x="189230" y="16510"/>
                    <a:pt x="231140" y="8890"/>
                  </a:cubicBezTo>
                  <a:cubicBezTo>
                    <a:pt x="274320" y="0"/>
                    <a:pt x="323850" y="3810"/>
                    <a:pt x="364490" y="16510"/>
                  </a:cubicBezTo>
                  <a:cubicBezTo>
                    <a:pt x="406400" y="29210"/>
                    <a:pt x="478790" y="85090"/>
                    <a:pt x="478790" y="85090"/>
                  </a:cubicBezTo>
                </a:path>
              </a:pathLst>
            </a:custGeom>
            <a:solidFill>
              <a:srgbClr val="FFFFFF"/>
            </a:solidFill>
            <a:ln cap="sq">
              <a:noFill/>
              <a:prstDash val="solid"/>
              <a:miter/>
            </a:ln>
          </p:spPr>
        </p:sp>
      </p:grpSp>
      <p:grpSp>
        <p:nvGrpSpPr>
          <p:cNvPr name="Group 99" id="99"/>
          <p:cNvGrpSpPr/>
          <p:nvPr/>
        </p:nvGrpSpPr>
        <p:grpSpPr>
          <a:xfrm rot="0">
            <a:off x="15950565" y="1785938"/>
            <a:ext cx="491490" cy="492443"/>
            <a:chOff x="0" y="0"/>
            <a:chExt cx="655320" cy="656590"/>
          </a:xfrm>
        </p:grpSpPr>
        <p:sp>
          <p:nvSpPr>
            <p:cNvPr name="Freeform 100" id="100"/>
            <p:cNvSpPr/>
            <p:nvPr/>
          </p:nvSpPr>
          <p:spPr>
            <a:xfrm flipH="false" flipV="false" rot="0">
              <a:off x="48260" y="43180"/>
              <a:ext cx="548640" cy="563880"/>
            </a:xfrm>
            <a:custGeom>
              <a:avLst/>
              <a:gdLst/>
              <a:ahLst/>
              <a:cxnLst/>
              <a:rect r="r" b="b" t="t" l="l"/>
              <a:pathLst>
                <a:path h="563880" w="548640">
                  <a:moveTo>
                    <a:pt x="548640" y="199390"/>
                  </a:moveTo>
                  <a:cubicBezTo>
                    <a:pt x="548640" y="374650"/>
                    <a:pt x="528320" y="420370"/>
                    <a:pt x="501650" y="454660"/>
                  </a:cubicBezTo>
                  <a:cubicBezTo>
                    <a:pt x="474980" y="488950"/>
                    <a:pt x="435610" y="519430"/>
                    <a:pt x="396240" y="537210"/>
                  </a:cubicBezTo>
                  <a:cubicBezTo>
                    <a:pt x="356870" y="554990"/>
                    <a:pt x="308610" y="563880"/>
                    <a:pt x="265430" y="561340"/>
                  </a:cubicBezTo>
                  <a:cubicBezTo>
                    <a:pt x="222250" y="558800"/>
                    <a:pt x="173990" y="543560"/>
                    <a:pt x="137160" y="520700"/>
                  </a:cubicBezTo>
                  <a:cubicBezTo>
                    <a:pt x="100330" y="499110"/>
                    <a:pt x="64770" y="463550"/>
                    <a:pt x="43180" y="426720"/>
                  </a:cubicBezTo>
                  <a:cubicBezTo>
                    <a:pt x="20320" y="389890"/>
                    <a:pt x="5080" y="341630"/>
                    <a:pt x="2540" y="298450"/>
                  </a:cubicBezTo>
                  <a:cubicBezTo>
                    <a:pt x="0" y="255270"/>
                    <a:pt x="8890" y="207010"/>
                    <a:pt x="26670" y="167640"/>
                  </a:cubicBezTo>
                  <a:cubicBezTo>
                    <a:pt x="44450" y="128270"/>
                    <a:pt x="74930" y="88900"/>
                    <a:pt x="109220" y="62230"/>
                  </a:cubicBezTo>
                  <a:cubicBezTo>
                    <a:pt x="143510" y="35560"/>
                    <a:pt x="189230" y="15240"/>
                    <a:pt x="231140" y="7620"/>
                  </a:cubicBezTo>
                  <a:cubicBezTo>
                    <a:pt x="274320" y="0"/>
                    <a:pt x="323850" y="2540"/>
                    <a:pt x="364490" y="15240"/>
                  </a:cubicBezTo>
                  <a:cubicBezTo>
                    <a:pt x="406400" y="27940"/>
                    <a:pt x="480060" y="85090"/>
                    <a:pt x="480060" y="85090"/>
                  </a:cubicBezTo>
                </a:path>
              </a:pathLst>
            </a:custGeom>
            <a:solidFill>
              <a:srgbClr val="FFFFFF"/>
            </a:solidFill>
            <a:ln cap="sq">
              <a:noFill/>
              <a:prstDash val="solid"/>
              <a:miter/>
            </a:ln>
          </p:spPr>
        </p:sp>
      </p:grpSp>
      <p:grpSp>
        <p:nvGrpSpPr>
          <p:cNvPr name="Group 101" id="101"/>
          <p:cNvGrpSpPr/>
          <p:nvPr/>
        </p:nvGrpSpPr>
        <p:grpSpPr>
          <a:xfrm rot="0">
            <a:off x="15821977" y="1804035"/>
            <a:ext cx="491490" cy="492443"/>
            <a:chOff x="0" y="0"/>
            <a:chExt cx="655320" cy="656590"/>
          </a:xfrm>
        </p:grpSpPr>
        <p:sp>
          <p:nvSpPr>
            <p:cNvPr name="Freeform 102" id="102"/>
            <p:cNvSpPr/>
            <p:nvPr/>
          </p:nvSpPr>
          <p:spPr>
            <a:xfrm flipH="false" flipV="false" rot="0">
              <a:off x="48260" y="43180"/>
              <a:ext cx="548640" cy="563880"/>
            </a:xfrm>
            <a:custGeom>
              <a:avLst/>
              <a:gdLst/>
              <a:ahLst/>
              <a:cxnLst/>
              <a:rect r="r" b="b" t="t" l="l"/>
              <a:pathLst>
                <a:path h="563880" w="548640">
                  <a:moveTo>
                    <a:pt x="548640" y="199390"/>
                  </a:moveTo>
                  <a:cubicBezTo>
                    <a:pt x="548640" y="375920"/>
                    <a:pt x="528320" y="420370"/>
                    <a:pt x="501650" y="454660"/>
                  </a:cubicBezTo>
                  <a:cubicBezTo>
                    <a:pt x="474980" y="488950"/>
                    <a:pt x="435610" y="519430"/>
                    <a:pt x="396240" y="537210"/>
                  </a:cubicBezTo>
                  <a:cubicBezTo>
                    <a:pt x="356870" y="554990"/>
                    <a:pt x="308610" y="563880"/>
                    <a:pt x="265430" y="561340"/>
                  </a:cubicBezTo>
                  <a:cubicBezTo>
                    <a:pt x="222250" y="558800"/>
                    <a:pt x="173990" y="543560"/>
                    <a:pt x="137160" y="521970"/>
                  </a:cubicBezTo>
                  <a:cubicBezTo>
                    <a:pt x="100330" y="499110"/>
                    <a:pt x="64770" y="463550"/>
                    <a:pt x="43180" y="426720"/>
                  </a:cubicBezTo>
                  <a:cubicBezTo>
                    <a:pt x="20320" y="389890"/>
                    <a:pt x="5080" y="342900"/>
                    <a:pt x="2540" y="299720"/>
                  </a:cubicBezTo>
                  <a:cubicBezTo>
                    <a:pt x="0" y="256540"/>
                    <a:pt x="8890" y="207010"/>
                    <a:pt x="26670" y="167640"/>
                  </a:cubicBezTo>
                  <a:cubicBezTo>
                    <a:pt x="44450" y="128270"/>
                    <a:pt x="74930" y="88900"/>
                    <a:pt x="109220" y="62230"/>
                  </a:cubicBezTo>
                  <a:cubicBezTo>
                    <a:pt x="143510" y="35560"/>
                    <a:pt x="189230" y="15240"/>
                    <a:pt x="231140" y="7620"/>
                  </a:cubicBezTo>
                  <a:cubicBezTo>
                    <a:pt x="274320" y="0"/>
                    <a:pt x="323850" y="2540"/>
                    <a:pt x="364490" y="15240"/>
                  </a:cubicBezTo>
                  <a:cubicBezTo>
                    <a:pt x="406400" y="27940"/>
                    <a:pt x="480060" y="85090"/>
                    <a:pt x="480060" y="85090"/>
                  </a:cubicBezTo>
                </a:path>
              </a:pathLst>
            </a:custGeom>
            <a:solidFill>
              <a:srgbClr val="FFFFFF"/>
            </a:solidFill>
            <a:ln cap="sq">
              <a:noFill/>
              <a:prstDash val="solid"/>
              <a:miter/>
            </a:ln>
          </p:spPr>
        </p:sp>
      </p:grpSp>
      <p:grpSp>
        <p:nvGrpSpPr>
          <p:cNvPr name="Group 103" id="103"/>
          <p:cNvGrpSpPr/>
          <p:nvPr/>
        </p:nvGrpSpPr>
        <p:grpSpPr>
          <a:xfrm rot="0">
            <a:off x="15803880" y="2520315"/>
            <a:ext cx="491490" cy="492443"/>
            <a:chOff x="0" y="0"/>
            <a:chExt cx="655320" cy="656590"/>
          </a:xfrm>
        </p:grpSpPr>
        <p:sp>
          <p:nvSpPr>
            <p:cNvPr name="Freeform 104" id="104"/>
            <p:cNvSpPr/>
            <p:nvPr/>
          </p:nvSpPr>
          <p:spPr>
            <a:xfrm flipH="false" flipV="false" rot="0">
              <a:off x="48260" y="43180"/>
              <a:ext cx="548640" cy="563880"/>
            </a:xfrm>
            <a:custGeom>
              <a:avLst/>
              <a:gdLst/>
              <a:ahLst/>
              <a:cxnLst/>
              <a:rect r="r" b="b" t="t" l="l"/>
              <a:pathLst>
                <a:path h="563880" w="548640">
                  <a:moveTo>
                    <a:pt x="548640" y="199390"/>
                  </a:moveTo>
                  <a:cubicBezTo>
                    <a:pt x="548640" y="375920"/>
                    <a:pt x="528320" y="420370"/>
                    <a:pt x="501650" y="454660"/>
                  </a:cubicBezTo>
                  <a:cubicBezTo>
                    <a:pt x="474980" y="488950"/>
                    <a:pt x="435610" y="519430"/>
                    <a:pt x="396240" y="537210"/>
                  </a:cubicBezTo>
                  <a:cubicBezTo>
                    <a:pt x="356870" y="554990"/>
                    <a:pt x="307340" y="563880"/>
                    <a:pt x="264160" y="561340"/>
                  </a:cubicBezTo>
                  <a:cubicBezTo>
                    <a:pt x="220980" y="558800"/>
                    <a:pt x="173990" y="543560"/>
                    <a:pt x="137160" y="521970"/>
                  </a:cubicBezTo>
                  <a:cubicBezTo>
                    <a:pt x="100330" y="499110"/>
                    <a:pt x="64770" y="463550"/>
                    <a:pt x="41910" y="426720"/>
                  </a:cubicBezTo>
                  <a:cubicBezTo>
                    <a:pt x="20320" y="389890"/>
                    <a:pt x="5080" y="342900"/>
                    <a:pt x="2540" y="299720"/>
                  </a:cubicBezTo>
                  <a:cubicBezTo>
                    <a:pt x="0" y="256540"/>
                    <a:pt x="8890" y="207010"/>
                    <a:pt x="26670" y="167640"/>
                  </a:cubicBezTo>
                  <a:cubicBezTo>
                    <a:pt x="44450" y="128270"/>
                    <a:pt x="74930" y="88900"/>
                    <a:pt x="109220" y="62230"/>
                  </a:cubicBezTo>
                  <a:cubicBezTo>
                    <a:pt x="143510" y="35560"/>
                    <a:pt x="189230" y="15240"/>
                    <a:pt x="231140" y="7620"/>
                  </a:cubicBezTo>
                  <a:cubicBezTo>
                    <a:pt x="274320" y="0"/>
                    <a:pt x="323850" y="2540"/>
                    <a:pt x="364490" y="15240"/>
                  </a:cubicBezTo>
                  <a:cubicBezTo>
                    <a:pt x="406400" y="29210"/>
                    <a:pt x="478790" y="85090"/>
                    <a:pt x="478790" y="85090"/>
                  </a:cubicBezTo>
                </a:path>
              </a:pathLst>
            </a:custGeom>
            <a:solidFill>
              <a:srgbClr val="FFFFFF"/>
            </a:solidFill>
            <a:ln cap="sq">
              <a:noFill/>
              <a:prstDash val="solid"/>
              <a:miter/>
            </a:ln>
          </p:spPr>
        </p:sp>
      </p:grpSp>
      <p:grpSp>
        <p:nvGrpSpPr>
          <p:cNvPr name="Group 105" id="105"/>
          <p:cNvGrpSpPr/>
          <p:nvPr/>
        </p:nvGrpSpPr>
        <p:grpSpPr>
          <a:xfrm rot="0">
            <a:off x="15380970" y="1712595"/>
            <a:ext cx="491490" cy="492443"/>
            <a:chOff x="0" y="0"/>
            <a:chExt cx="655320" cy="656590"/>
          </a:xfrm>
        </p:grpSpPr>
        <p:sp>
          <p:nvSpPr>
            <p:cNvPr name="Freeform 106" id="106"/>
            <p:cNvSpPr/>
            <p:nvPr/>
          </p:nvSpPr>
          <p:spPr>
            <a:xfrm flipH="false" flipV="false" rot="0">
              <a:off x="48260" y="41910"/>
              <a:ext cx="548640" cy="565150"/>
            </a:xfrm>
            <a:custGeom>
              <a:avLst/>
              <a:gdLst/>
              <a:ahLst/>
              <a:cxnLst/>
              <a:rect r="r" b="b" t="t" l="l"/>
              <a:pathLst>
                <a:path h="565150" w="548640">
                  <a:moveTo>
                    <a:pt x="548640" y="199390"/>
                  </a:moveTo>
                  <a:cubicBezTo>
                    <a:pt x="548640" y="375920"/>
                    <a:pt x="528320" y="421640"/>
                    <a:pt x="501650" y="455930"/>
                  </a:cubicBezTo>
                  <a:cubicBezTo>
                    <a:pt x="474980" y="488950"/>
                    <a:pt x="435610" y="520700"/>
                    <a:pt x="396240" y="538480"/>
                  </a:cubicBezTo>
                  <a:cubicBezTo>
                    <a:pt x="356870" y="556260"/>
                    <a:pt x="308610" y="565150"/>
                    <a:pt x="265430" y="562610"/>
                  </a:cubicBezTo>
                  <a:cubicBezTo>
                    <a:pt x="222250" y="558800"/>
                    <a:pt x="173990" y="544830"/>
                    <a:pt x="137160" y="521970"/>
                  </a:cubicBezTo>
                  <a:cubicBezTo>
                    <a:pt x="100330" y="500380"/>
                    <a:pt x="64770" y="464820"/>
                    <a:pt x="43180" y="427990"/>
                  </a:cubicBezTo>
                  <a:cubicBezTo>
                    <a:pt x="20320" y="391160"/>
                    <a:pt x="6350" y="342900"/>
                    <a:pt x="2540" y="299720"/>
                  </a:cubicBezTo>
                  <a:cubicBezTo>
                    <a:pt x="0" y="256540"/>
                    <a:pt x="8890" y="208280"/>
                    <a:pt x="26670" y="168910"/>
                  </a:cubicBezTo>
                  <a:cubicBezTo>
                    <a:pt x="44450" y="129540"/>
                    <a:pt x="76200" y="90170"/>
                    <a:pt x="109220" y="63500"/>
                  </a:cubicBezTo>
                  <a:cubicBezTo>
                    <a:pt x="143510" y="36830"/>
                    <a:pt x="189230" y="16510"/>
                    <a:pt x="231140" y="8890"/>
                  </a:cubicBezTo>
                  <a:cubicBezTo>
                    <a:pt x="274320" y="0"/>
                    <a:pt x="323850" y="3810"/>
                    <a:pt x="365760" y="16510"/>
                  </a:cubicBezTo>
                  <a:cubicBezTo>
                    <a:pt x="406400" y="29210"/>
                    <a:pt x="480060" y="85090"/>
                    <a:pt x="480060" y="85090"/>
                  </a:cubicBezTo>
                </a:path>
              </a:pathLst>
            </a:custGeom>
            <a:solidFill>
              <a:srgbClr val="FFFFFF"/>
            </a:solidFill>
            <a:ln cap="sq">
              <a:noFill/>
              <a:prstDash val="solid"/>
              <a:miter/>
            </a:ln>
          </p:spPr>
        </p:sp>
      </p:grpSp>
      <p:grpSp>
        <p:nvGrpSpPr>
          <p:cNvPr name="Group 107" id="107"/>
          <p:cNvGrpSpPr/>
          <p:nvPr/>
        </p:nvGrpSpPr>
        <p:grpSpPr>
          <a:xfrm rot="0">
            <a:off x="15380970" y="1712595"/>
            <a:ext cx="491490" cy="492443"/>
            <a:chOff x="0" y="0"/>
            <a:chExt cx="655320" cy="656590"/>
          </a:xfrm>
        </p:grpSpPr>
        <p:sp>
          <p:nvSpPr>
            <p:cNvPr name="Freeform 108" id="108"/>
            <p:cNvSpPr/>
            <p:nvPr/>
          </p:nvSpPr>
          <p:spPr>
            <a:xfrm flipH="false" flipV="false" rot="0">
              <a:off x="48260" y="41910"/>
              <a:ext cx="548640" cy="565150"/>
            </a:xfrm>
            <a:custGeom>
              <a:avLst/>
              <a:gdLst/>
              <a:ahLst/>
              <a:cxnLst/>
              <a:rect r="r" b="b" t="t" l="l"/>
              <a:pathLst>
                <a:path h="565150" w="548640">
                  <a:moveTo>
                    <a:pt x="548640" y="199390"/>
                  </a:moveTo>
                  <a:cubicBezTo>
                    <a:pt x="548640" y="375920"/>
                    <a:pt x="528320" y="421640"/>
                    <a:pt x="501650" y="455930"/>
                  </a:cubicBezTo>
                  <a:cubicBezTo>
                    <a:pt x="474980" y="488950"/>
                    <a:pt x="435610" y="520700"/>
                    <a:pt x="396240" y="538480"/>
                  </a:cubicBezTo>
                  <a:cubicBezTo>
                    <a:pt x="356870" y="556260"/>
                    <a:pt x="308610" y="565150"/>
                    <a:pt x="265430" y="562610"/>
                  </a:cubicBezTo>
                  <a:cubicBezTo>
                    <a:pt x="222250" y="558800"/>
                    <a:pt x="173990" y="544830"/>
                    <a:pt x="137160" y="521970"/>
                  </a:cubicBezTo>
                  <a:cubicBezTo>
                    <a:pt x="100330" y="500380"/>
                    <a:pt x="64770" y="464820"/>
                    <a:pt x="43180" y="427990"/>
                  </a:cubicBezTo>
                  <a:cubicBezTo>
                    <a:pt x="20320" y="391160"/>
                    <a:pt x="6350" y="342900"/>
                    <a:pt x="2540" y="299720"/>
                  </a:cubicBezTo>
                  <a:cubicBezTo>
                    <a:pt x="0" y="256540"/>
                    <a:pt x="8890" y="208280"/>
                    <a:pt x="26670" y="168910"/>
                  </a:cubicBezTo>
                  <a:cubicBezTo>
                    <a:pt x="44450" y="129540"/>
                    <a:pt x="76200" y="90170"/>
                    <a:pt x="109220" y="63500"/>
                  </a:cubicBezTo>
                  <a:cubicBezTo>
                    <a:pt x="143510" y="36830"/>
                    <a:pt x="189230" y="16510"/>
                    <a:pt x="231140" y="8890"/>
                  </a:cubicBezTo>
                  <a:cubicBezTo>
                    <a:pt x="274320" y="0"/>
                    <a:pt x="323850" y="3810"/>
                    <a:pt x="365760" y="16510"/>
                  </a:cubicBezTo>
                  <a:cubicBezTo>
                    <a:pt x="406400" y="29210"/>
                    <a:pt x="480060" y="85090"/>
                    <a:pt x="480060" y="85090"/>
                  </a:cubicBezTo>
                </a:path>
              </a:pathLst>
            </a:custGeom>
            <a:solidFill>
              <a:srgbClr val="FFFFFF"/>
            </a:solidFill>
            <a:ln cap="sq">
              <a:noFill/>
              <a:prstDash val="solid"/>
              <a:miter/>
            </a:ln>
          </p:spPr>
        </p:sp>
      </p:grpSp>
      <p:sp>
        <p:nvSpPr>
          <p:cNvPr name="TextBox 109" id="109"/>
          <p:cNvSpPr txBox="true"/>
          <p:nvPr/>
        </p:nvSpPr>
        <p:spPr>
          <a:xfrm rot="0">
            <a:off x="15183386" y="1443355"/>
            <a:ext cx="1521559" cy="1076960"/>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Helios Bold"/>
                <a:ea typeface="Helios Bold"/>
                <a:cs typeface="Helios Bold"/>
                <a:sym typeface="Helios Bold"/>
              </a:rPr>
              <a:t>Trained with COCO dataset</a:t>
            </a:r>
          </a:p>
        </p:txBody>
      </p:sp>
      <p:sp>
        <p:nvSpPr>
          <p:cNvPr name="TextBox 110" id="110"/>
          <p:cNvSpPr txBox="true"/>
          <p:nvPr/>
        </p:nvSpPr>
        <p:spPr>
          <a:xfrm rot="0">
            <a:off x="782840" y="2358866"/>
            <a:ext cx="6953996" cy="5616576"/>
          </a:xfrm>
          <a:prstGeom prst="rect">
            <a:avLst/>
          </a:prstGeom>
        </p:spPr>
        <p:txBody>
          <a:bodyPr anchor="t" rtlCol="false" tIns="0" lIns="0" bIns="0" rIns="0">
            <a:spAutoFit/>
          </a:bodyPr>
          <a:lstStyle/>
          <a:p>
            <a:pPr algn="l">
              <a:lnSpc>
                <a:spcPts val="4899"/>
              </a:lnSpc>
            </a:pPr>
            <a:r>
              <a:rPr lang="en-US" sz="3499" b="true">
                <a:solidFill>
                  <a:srgbClr val="000000"/>
                </a:solidFill>
                <a:latin typeface="Times New Roman Bold"/>
                <a:ea typeface="Times New Roman Bold"/>
                <a:cs typeface="Times New Roman Bold"/>
                <a:sym typeface="Times New Roman Bold"/>
              </a:rPr>
              <a:t>Flow:</a:t>
            </a:r>
          </a:p>
          <a:p>
            <a:pPr algn="l" marL="755639" indent="-377820" lvl="1">
              <a:lnSpc>
                <a:spcPts val="4899"/>
              </a:lnSpc>
              <a:buFont typeface="Arial"/>
              <a:buChar char="•"/>
            </a:pPr>
            <a:r>
              <a:rPr lang="en-US" sz="3499">
                <a:solidFill>
                  <a:srgbClr val="000000"/>
                </a:solidFill>
                <a:latin typeface="Times New Roman"/>
                <a:ea typeface="Times New Roman"/>
                <a:cs typeface="Times New Roman"/>
                <a:sym typeface="Times New Roman"/>
              </a:rPr>
              <a:t>Dataset uploading</a:t>
            </a:r>
          </a:p>
          <a:p>
            <a:pPr algn="l" marL="755639" indent="-377820" lvl="1">
              <a:lnSpc>
                <a:spcPts val="4899"/>
              </a:lnSpc>
              <a:buFont typeface="Arial"/>
              <a:buChar char="•"/>
            </a:pPr>
            <a:r>
              <a:rPr lang="en-US" sz="3499">
                <a:solidFill>
                  <a:srgbClr val="000000"/>
                </a:solidFill>
                <a:latin typeface="Times New Roman"/>
                <a:ea typeface="Times New Roman"/>
                <a:cs typeface="Times New Roman"/>
                <a:sym typeface="Times New Roman"/>
              </a:rPr>
              <a:t>Data Preprocessing</a:t>
            </a:r>
          </a:p>
          <a:p>
            <a:pPr algn="l" marL="755639" indent="-377820" lvl="1">
              <a:lnSpc>
                <a:spcPts val="4899"/>
              </a:lnSpc>
              <a:buFont typeface="Arial"/>
              <a:buChar char="•"/>
            </a:pPr>
            <a:r>
              <a:rPr lang="en-US" sz="3499">
                <a:solidFill>
                  <a:srgbClr val="000000"/>
                </a:solidFill>
                <a:latin typeface="Times New Roman"/>
                <a:ea typeface="Times New Roman"/>
                <a:cs typeface="Times New Roman"/>
                <a:sym typeface="Times New Roman"/>
              </a:rPr>
              <a:t>Fine-tuning YOLO v8n</a:t>
            </a:r>
          </a:p>
          <a:p>
            <a:pPr algn="l" marL="755639" indent="-377820" lvl="1">
              <a:lnSpc>
                <a:spcPts val="4899"/>
              </a:lnSpc>
              <a:buFont typeface="Arial"/>
              <a:buChar char="•"/>
            </a:pPr>
            <a:r>
              <a:rPr lang="en-US" sz="3499">
                <a:solidFill>
                  <a:srgbClr val="000000"/>
                </a:solidFill>
                <a:latin typeface="Times New Roman"/>
                <a:ea typeface="Times New Roman"/>
                <a:cs typeface="Times New Roman"/>
                <a:sym typeface="Times New Roman"/>
              </a:rPr>
              <a:t>Training model</a:t>
            </a:r>
          </a:p>
          <a:p>
            <a:pPr algn="l" marL="755639" indent="-377820" lvl="1">
              <a:lnSpc>
                <a:spcPts val="4899"/>
              </a:lnSpc>
              <a:buFont typeface="Arial"/>
              <a:buChar char="•"/>
            </a:pPr>
            <a:r>
              <a:rPr lang="en-US" sz="3499">
                <a:solidFill>
                  <a:srgbClr val="000000"/>
                </a:solidFill>
                <a:latin typeface="Times New Roman"/>
                <a:ea typeface="Times New Roman"/>
                <a:cs typeface="Times New Roman"/>
                <a:sym typeface="Times New Roman"/>
              </a:rPr>
              <a:t>Validation</a:t>
            </a:r>
          </a:p>
          <a:p>
            <a:pPr algn="l" marL="755639" indent="-377820" lvl="1">
              <a:lnSpc>
                <a:spcPts val="4899"/>
              </a:lnSpc>
              <a:buFont typeface="Arial"/>
              <a:buChar char="•"/>
            </a:pPr>
            <a:r>
              <a:rPr lang="en-US" sz="3499">
                <a:solidFill>
                  <a:srgbClr val="000000"/>
                </a:solidFill>
                <a:latin typeface="Times New Roman"/>
                <a:ea typeface="Times New Roman"/>
                <a:cs typeface="Times New Roman"/>
                <a:sym typeface="Times New Roman"/>
              </a:rPr>
              <a:t>Testing model</a:t>
            </a:r>
          </a:p>
          <a:p>
            <a:pPr algn="l" marL="755639" indent="-377820" lvl="1">
              <a:lnSpc>
                <a:spcPts val="4899"/>
              </a:lnSpc>
              <a:buFont typeface="Arial"/>
              <a:buChar char="•"/>
            </a:pPr>
            <a:r>
              <a:rPr lang="en-US" sz="3499">
                <a:solidFill>
                  <a:srgbClr val="000000"/>
                </a:solidFill>
                <a:latin typeface="Times New Roman"/>
                <a:ea typeface="Times New Roman"/>
                <a:cs typeface="Times New Roman"/>
                <a:sym typeface="Times New Roman"/>
              </a:rPr>
              <a:t>Evaluation</a:t>
            </a:r>
          </a:p>
          <a:p>
            <a:pPr algn="ctr">
              <a:lnSpc>
                <a:spcPts val="4899"/>
              </a:lnSpc>
              <a:spcBef>
                <a:spcPct val="0"/>
              </a:spcBef>
            </a:pPr>
          </a:p>
        </p:txBody>
      </p:sp>
      <p:grpSp>
        <p:nvGrpSpPr>
          <p:cNvPr name="Group 111" id="111"/>
          <p:cNvGrpSpPr/>
          <p:nvPr/>
        </p:nvGrpSpPr>
        <p:grpSpPr>
          <a:xfrm rot="0">
            <a:off x="16014382" y="8297228"/>
            <a:ext cx="548640" cy="548640"/>
            <a:chOff x="0" y="0"/>
            <a:chExt cx="731520" cy="731520"/>
          </a:xfrm>
        </p:grpSpPr>
        <p:sp>
          <p:nvSpPr>
            <p:cNvPr name="Freeform 112" id="112"/>
            <p:cNvSpPr/>
            <p:nvPr/>
          </p:nvSpPr>
          <p:spPr>
            <a:xfrm flipH="false" flipV="false" rot="0">
              <a:off x="46990" y="41910"/>
              <a:ext cx="623570" cy="641350"/>
            </a:xfrm>
            <a:custGeom>
              <a:avLst/>
              <a:gdLst/>
              <a:ahLst/>
              <a:cxnLst/>
              <a:rect r="r" b="b" t="t" l="l"/>
              <a:pathLst>
                <a:path h="641350" w="623570">
                  <a:moveTo>
                    <a:pt x="623570" y="226060"/>
                  </a:moveTo>
                  <a:cubicBezTo>
                    <a:pt x="623570" y="426720"/>
                    <a:pt x="600710" y="478790"/>
                    <a:pt x="570230" y="516890"/>
                  </a:cubicBezTo>
                  <a:cubicBezTo>
                    <a:pt x="539750" y="556260"/>
                    <a:pt x="495300" y="590550"/>
                    <a:pt x="450850" y="610870"/>
                  </a:cubicBezTo>
                  <a:cubicBezTo>
                    <a:pt x="406400" y="631190"/>
                    <a:pt x="350520" y="641350"/>
                    <a:pt x="300990" y="637540"/>
                  </a:cubicBezTo>
                  <a:cubicBezTo>
                    <a:pt x="252730" y="635000"/>
                    <a:pt x="198120" y="618490"/>
                    <a:pt x="156210" y="593090"/>
                  </a:cubicBezTo>
                  <a:cubicBezTo>
                    <a:pt x="114300" y="567690"/>
                    <a:pt x="73660" y="527050"/>
                    <a:pt x="48260" y="485140"/>
                  </a:cubicBezTo>
                  <a:cubicBezTo>
                    <a:pt x="22860" y="443230"/>
                    <a:pt x="6350" y="389890"/>
                    <a:pt x="3810" y="340360"/>
                  </a:cubicBezTo>
                  <a:cubicBezTo>
                    <a:pt x="0" y="290830"/>
                    <a:pt x="10160" y="236220"/>
                    <a:pt x="30480" y="190500"/>
                  </a:cubicBezTo>
                  <a:cubicBezTo>
                    <a:pt x="50800" y="146050"/>
                    <a:pt x="86360" y="101600"/>
                    <a:pt x="124460" y="71120"/>
                  </a:cubicBezTo>
                  <a:cubicBezTo>
                    <a:pt x="163830" y="40640"/>
                    <a:pt x="214630" y="17780"/>
                    <a:pt x="262890" y="8890"/>
                  </a:cubicBezTo>
                  <a:cubicBezTo>
                    <a:pt x="311150" y="0"/>
                    <a:pt x="368300" y="3810"/>
                    <a:pt x="415290" y="17780"/>
                  </a:cubicBezTo>
                  <a:cubicBezTo>
                    <a:pt x="462280" y="33020"/>
                    <a:pt x="544830" y="96520"/>
                    <a:pt x="544830" y="96520"/>
                  </a:cubicBezTo>
                </a:path>
              </a:pathLst>
            </a:custGeom>
            <a:solidFill>
              <a:srgbClr val="FFFFFF"/>
            </a:solidFill>
            <a:ln cap="sq">
              <a:noFill/>
              <a:prstDash val="solid"/>
              <a:miter/>
            </a:ln>
          </p:spPr>
        </p:sp>
      </p:grpSp>
      <p:grpSp>
        <p:nvGrpSpPr>
          <p:cNvPr name="Group 113" id="113"/>
          <p:cNvGrpSpPr/>
          <p:nvPr/>
        </p:nvGrpSpPr>
        <p:grpSpPr>
          <a:xfrm rot="0">
            <a:off x="15848648" y="8664893"/>
            <a:ext cx="548640" cy="548640"/>
            <a:chOff x="0" y="0"/>
            <a:chExt cx="731520" cy="731520"/>
          </a:xfrm>
        </p:grpSpPr>
        <p:sp>
          <p:nvSpPr>
            <p:cNvPr name="Freeform 114" id="114"/>
            <p:cNvSpPr/>
            <p:nvPr/>
          </p:nvSpPr>
          <p:spPr>
            <a:xfrm flipH="false" flipV="false" rot="0">
              <a:off x="48260" y="41910"/>
              <a:ext cx="623570" cy="640080"/>
            </a:xfrm>
            <a:custGeom>
              <a:avLst/>
              <a:gdLst/>
              <a:ahLst/>
              <a:cxnLst/>
              <a:rect r="r" b="b" t="t" l="l"/>
              <a:pathLst>
                <a:path h="640080" w="623570">
                  <a:moveTo>
                    <a:pt x="622300" y="226060"/>
                  </a:moveTo>
                  <a:cubicBezTo>
                    <a:pt x="623570" y="426720"/>
                    <a:pt x="599440" y="477520"/>
                    <a:pt x="570230" y="516890"/>
                  </a:cubicBezTo>
                  <a:cubicBezTo>
                    <a:pt x="539750" y="554990"/>
                    <a:pt x="495300" y="590550"/>
                    <a:pt x="449580" y="610870"/>
                  </a:cubicBezTo>
                  <a:cubicBezTo>
                    <a:pt x="405130" y="629920"/>
                    <a:pt x="349250" y="640080"/>
                    <a:pt x="300990" y="637540"/>
                  </a:cubicBezTo>
                  <a:cubicBezTo>
                    <a:pt x="251460" y="635000"/>
                    <a:pt x="198120" y="618490"/>
                    <a:pt x="154940" y="593090"/>
                  </a:cubicBezTo>
                  <a:cubicBezTo>
                    <a:pt x="113030" y="566420"/>
                    <a:pt x="73660" y="527050"/>
                    <a:pt x="48260" y="485140"/>
                  </a:cubicBezTo>
                  <a:cubicBezTo>
                    <a:pt x="22860" y="443230"/>
                    <a:pt x="6350" y="388620"/>
                    <a:pt x="2540" y="340360"/>
                  </a:cubicBezTo>
                  <a:cubicBezTo>
                    <a:pt x="0" y="290830"/>
                    <a:pt x="10160" y="234950"/>
                    <a:pt x="30480" y="190500"/>
                  </a:cubicBezTo>
                  <a:cubicBezTo>
                    <a:pt x="50800" y="146050"/>
                    <a:pt x="85090" y="101600"/>
                    <a:pt x="124460" y="71120"/>
                  </a:cubicBezTo>
                  <a:cubicBezTo>
                    <a:pt x="162560" y="40640"/>
                    <a:pt x="214630" y="17780"/>
                    <a:pt x="262890" y="8890"/>
                  </a:cubicBezTo>
                  <a:cubicBezTo>
                    <a:pt x="311150" y="0"/>
                    <a:pt x="367030" y="2540"/>
                    <a:pt x="414020" y="17780"/>
                  </a:cubicBezTo>
                  <a:cubicBezTo>
                    <a:pt x="461010" y="31750"/>
                    <a:pt x="544830" y="96520"/>
                    <a:pt x="544830" y="96520"/>
                  </a:cubicBezTo>
                </a:path>
              </a:pathLst>
            </a:custGeom>
            <a:solidFill>
              <a:srgbClr val="FFFFFF"/>
            </a:solidFill>
            <a:ln cap="sq">
              <a:noFill/>
              <a:prstDash val="solid"/>
              <a:miter/>
            </a:ln>
          </p:spPr>
        </p:sp>
      </p:grpSp>
      <p:grpSp>
        <p:nvGrpSpPr>
          <p:cNvPr name="Group 115" id="115"/>
          <p:cNvGrpSpPr/>
          <p:nvPr/>
        </p:nvGrpSpPr>
        <p:grpSpPr>
          <a:xfrm rot="0">
            <a:off x="15775305" y="9142095"/>
            <a:ext cx="548640" cy="548640"/>
            <a:chOff x="0" y="0"/>
            <a:chExt cx="731520" cy="731520"/>
          </a:xfrm>
        </p:grpSpPr>
        <p:sp>
          <p:nvSpPr>
            <p:cNvPr name="Freeform 116" id="116"/>
            <p:cNvSpPr/>
            <p:nvPr/>
          </p:nvSpPr>
          <p:spPr>
            <a:xfrm flipH="false" flipV="false" rot="0">
              <a:off x="48260" y="41910"/>
              <a:ext cx="623570" cy="641350"/>
            </a:xfrm>
            <a:custGeom>
              <a:avLst/>
              <a:gdLst/>
              <a:ahLst/>
              <a:cxnLst/>
              <a:rect r="r" b="b" t="t" l="l"/>
              <a:pathLst>
                <a:path h="641350" w="623570">
                  <a:moveTo>
                    <a:pt x="622300" y="227330"/>
                  </a:moveTo>
                  <a:cubicBezTo>
                    <a:pt x="623570" y="426720"/>
                    <a:pt x="599440" y="478790"/>
                    <a:pt x="568960" y="516890"/>
                  </a:cubicBezTo>
                  <a:cubicBezTo>
                    <a:pt x="539750" y="556260"/>
                    <a:pt x="495300" y="590550"/>
                    <a:pt x="449580" y="610870"/>
                  </a:cubicBezTo>
                  <a:cubicBezTo>
                    <a:pt x="405130" y="631190"/>
                    <a:pt x="349250" y="641350"/>
                    <a:pt x="300990" y="638810"/>
                  </a:cubicBezTo>
                  <a:cubicBezTo>
                    <a:pt x="251460" y="635000"/>
                    <a:pt x="196850" y="618490"/>
                    <a:pt x="154940" y="593090"/>
                  </a:cubicBezTo>
                  <a:cubicBezTo>
                    <a:pt x="113030" y="567690"/>
                    <a:pt x="73660" y="527050"/>
                    <a:pt x="48260" y="485140"/>
                  </a:cubicBezTo>
                  <a:cubicBezTo>
                    <a:pt x="22860" y="443230"/>
                    <a:pt x="5080" y="389890"/>
                    <a:pt x="2540" y="340360"/>
                  </a:cubicBezTo>
                  <a:cubicBezTo>
                    <a:pt x="0" y="290830"/>
                    <a:pt x="10160" y="236220"/>
                    <a:pt x="30480" y="190500"/>
                  </a:cubicBezTo>
                  <a:cubicBezTo>
                    <a:pt x="50800" y="146050"/>
                    <a:pt x="85090" y="101600"/>
                    <a:pt x="123190" y="71120"/>
                  </a:cubicBezTo>
                  <a:cubicBezTo>
                    <a:pt x="162560" y="40640"/>
                    <a:pt x="214630" y="17780"/>
                    <a:pt x="262890" y="8890"/>
                  </a:cubicBezTo>
                  <a:cubicBezTo>
                    <a:pt x="311150" y="0"/>
                    <a:pt x="367030" y="3810"/>
                    <a:pt x="414020" y="17780"/>
                  </a:cubicBezTo>
                  <a:cubicBezTo>
                    <a:pt x="461010" y="33020"/>
                    <a:pt x="543560" y="96520"/>
                    <a:pt x="543560" y="96520"/>
                  </a:cubicBezTo>
                </a:path>
              </a:pathLst>
            </a:custGeom>
            <a:solidFill>
              <a:srgbClr val="FFFFFF"/>
            </a:solidFill>
            <a:ln cap="sq">
              <a:noFill/>
              <a:prstDash val="solid"/>
              <a:miter/>
            </a:ln>
          </p:spPr>
        </p:sp>
      </p:grpSp>
      <p:grpSp>
        <p:nvGrpSpPr>
          <p:cNvPr name="Group 117" id="117"/>
          <p:cNvGrpSpPr/>
          <p:nvPr/>
        </p:nvGrpSpPr>
        <p:grpSpPr>
          <a:xfrm rot="0">
            <a:off x="16095345" y="8874443"/>
            <a:ext cx="642938" cy="642938"/>
            <a:chOff x="0" y="0"/>
            <a:chExt cx="857250" cy="857250"/>
          </a:xfrm>
        </p:grpSpPr>
        <p:sp>
          <p:nvSpPr>
            <p:cNvPr name="Freeform 118" id="118"/>
            <p:cNvSpPr/>
            <p:nvPr/>
          </p:nvSpPr>
          <p:spPr>
            <a:xfrm flipH="false" flipV="false" rot="0">
              <a:off x="46990" y="40640"/>
              <a:ext cx="748030" cy="769620"/>
            </a:xfrm>
            <a:custGeom>
              <a:avLst/>
              <a:gdLst/>
              <a:ahLst/>
              <a:cxnLst/>
              <a:rect r="r" b="b" t="t" l="l"/>
              <a:pathLst>
                <a:path h="769620" w="748030">
                  <a:moveTo>
                    <a:pt x="748030" y="271780"/>
                  </a:moveTo>
                  <a:cubicBezTo>
                    <a:pt x="748030" y="511810"/>
                    <a:pt x="720090" y="574040"/>
                    <a:pt x="684530" y="621030"/>
                  </a:cubicBezTo>
                  <a:cubicBezTo>
                    <a:pt x="647700" y="666750"/>
                    <a:pt x="594360" y="708660"/>
                    <a:pt x="539750" y="732790"/>
                  </a:cubicBezTo>
                  <a:cubicBezTo>
                    <a:pt x="486410" y="756920"/>
                    <a:pt x="420370" y="769620"/>
                    <a:pt x="360680" y="765810"/>
                  </a:cubicBezTo>
                  <a:cubicBezTo>
                    <a:pt x="302260" y="762000"/>
                    <a:pt x="237490" y="741680"/>
                    <a:pt x="186690" y="711200"/>
                  </a:cubicBezTo>
                  <a:cubicBezTo>
                    <a:pt x="135890" y="680720"/>
                    <a:pt x="88900" y="633730"/>
                    <a:pt x="58420" y="582930"/>
                  </a:cubicBezTo>
                  <a:cubicBezTo>
                    <a:pt x="27940" y="532130"/>
                    <a:pt x="7620" y="467360"/>
                    <a:pt x="3810" y="408940"/>
                  </a:cubicBezTo>
                  <a:cubicBezTo>
                    <a:pt x="0" y="349250"/>
                    <a:pt x="12700" y="283210"/>
                    <a:pt x="36830" y="228600"/>
                  </a:cubicBezTo>
                  <a:cubicBezTo>
                    <a:pt x="60960" y="175260"/>
                    <a:pt x="102870" y="121920"/>
                    <a:pt x="148590" y="85090"/>
                  </a:cubicBezTo>
                  <a:cubicBezTo>
                    <a:pt x="195580" y="49530"/>
                    <a:pt x="257810" y="21590"/>
                    <a:pt x="314960" y="10160"/>
                  </a:cubicBezTo>
                  <a:cubicBezTo>
                    <a:pt x="373380" y="0"/>
                    <a:pt x="44069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19" id="119"/>
          <p:cNvGrpSpPr/>
          <p:nvPr/>
        </p:nvGrpSpPr>
        <p:grpSpPr>
          <a:xfrm rot="0">
            <a:off x="15801023" y="8764905"/>
            <a:ext cx="642938" cy="642938"/>
            <a:chOff x="0" y="0"/>
            <a:chExt cx="857250" cy="857250"/>
          </a:xfrm>
        </p:grpSpPr>
        <p:sp>
          <p:nvSpPr>
            <p:cNvPr name="Freeform 120" id="120"/>
            <p:cNvSpPr/>
            <p:nvPr/>
          </p:nvSpPr>
          <p:spPr>
            <a:xfrm flipH="false" flipV="false" rot="0">
              <a:off x="48260" y="39370"/>
              <a:ext cx="746760" cy="769620"/>
            </a:xfrm>
            <a:custGeom>
              <a:avLst/>
              <a:gdLst/>
              <a:ahLst/>
              <a:cxnLst/>
              <a:rect r="r" b="b" t="t" l="l"/>
              <a:pathLst>
                <a:path h="769620" w="746760">
                  <a:moveTo>
                    <a:pt x="746760" y="273050"/>
                  </a:moveTo>
                  <a:cubicBezTo>
                    <a:pt x="746760" y="513080"/>
                    <a:pt x="720090" y="574040"/>
                    <a:pt x="683260" y="621030"/>
                  </a:cubicBezTo>
                  <a:cubicBezTo>
                    <a:pt x="646430" y="666750"/>
                    <a:pt x="593090" y="708660"/>
                    <a:pt x="539750" y="732790"/>
                  </a:cubicBezTo>
                  <a:cubicBezTo>
                    <a:pt x="486410" y="758190"/>
                    <a:pt x="419100" y="769620"/>
                    <a:pt x="360680" y="765810"/>
                  </a:cubicBezTo>
                  <a:cubicBezTo>
                    <a:pt x="300990" y="763270"/>
                    <a:pt x="236220" y="742950"/>
                    <a:pt x="186690" y="712470"/>
                  </a:cubicBezTo>
                  <a:cubicBezTo>
                    <a:pt x="135890" y="681990"/>
                    <a:pt x="87630" y="633730"/>
                    <a:pt x="57150" y="582930"/>
                  </a:cubicBezTo>
                  <a:cubicBezTo>
                    <a:pt x="26670" y="532130"/>
                    <a:pt x="6350" y="467360"/>
                    <a:pt x="2540" y="408940"/>
                  </a:cubicBezTo>
                  <a:cubicBezTo>
                    <a:pt x="0" y="350520"/>
                    <a:pt x="11430" y="283210"/>
                    <a:pt x="35560" y="229870"/>
                  </a:cubicBezTo>
                  <a:cubicBezTo>
                    <a:pt x="59690" y="175260"/>
                    <a:pt x="101600" y="121920"/>
                    <a:pt x="148590" y="86360"/>
                  </a:cubicBezTo>
                  <a:cubicBezTo>
                    <a:pt x="194310" y="49530"/>
                    <a:pt x="256540" y="21590"/>
                    <a:pt x="314960" y="11430"/>
                  </a:cubicBezTo>
                  <a:cubicBezTo>
                    <a:pt x="372110" y="0"/>
                    <a:pt x="440690" y="5080"/>
                    <a:pt x="496570" y="21590"/>
                  </a:cubicBezTo>
                  <a:cubicBezTo>
                    <a:pt x="552450" y="39370"/>
                    <a:pt x="652780" y="116840"/>
                    <a:pt x="652780" y="116840"/>
                  </a:cubicBezTo>
                </a:path>
              </a:pathLst>
            </a:custGeom>
            <a:solidFill>
              <a:srgbClr val="FFFFFF"/>
            </a:solidFill>
            <a:ln cap="sq">
              <a:noFill/>
              <a:prstDash val="solid"/>
              <a:miter/>
            </a:ln>
          </p:spPr>
        </p:sp>
      </p:grpSp>
      <p:grpSp>
        <p:nvGrpSpPr>
          <p:cNvPr name="Group 121" id="121"/>
          <p:cNvGrpSpPr/>
          <p:nvPr/>
        </p:nvGrpSpPr>
        <p:grpSpPr>
          <a:xfrm rot="0">
            <a:off x="16131540" y="8636318"/>
            <a:ext cx="642938" cy="642938"/>
            <a:chOff x="0" y="0"/>
            <a:chExt cx="857250" cy="857250"/>
          </a:xfrm>
        </p:grpSpPr>
        <p:sp>
          <p:nvSpPr>
            <p:cNvPr name="Freeform 122" id="122"/>
            <p:cNvSpPr/>
            <p:nvPr/>
          </p:nvSpPr>
          <p:spPr>
            <a:xfrm flipH="false" flipV="false" rot="0">
              <a:off x="48260" y="39370"/>
              <a:ext cx="748030" cy="769620"/>
            </a:xfrm>
            <a:custGeom>
              <a:avLst/>
              <a:gdLst/>
              <a:ahLst/>
              <a:cxnLst/>
              <a:rect r="r" b="b" t="t" l="l"/>
              <a:pathLst>
                <a:path h="769620" w="748030">
                  <a:moveTo>
                    <a:pt x="746760" y="273050"/>
                  </a:moveTo>
                  <a:cubicBezTo>
                    <a:pt x="748030" y="513080"/>
                    <a:pt x="720090" y="574040"/>
                    <a:pt x="683260" y="621030"/>
                  </a:cubicBezTo>
                  <a:cubicBezTo>
                    <a:pt x="646430" y="666750"/>
                    <a:pt x="593090" y="708660"/>
                    <a:pt x="539750" y="732790"/>
                  </a:cubicBezTo>
                  <a:cubicBezTo>
                    <a:pt x="486410" y="758190"/>
                    <a:pt x="419100" y="769620"/>
                    <a:pt x="360680" y="765810"/>
                  </a:cubicBezTo>
                  <a:cubicBezTo>
                    <a:pt x="300990" y="763270"/>
                    <a:pt x="236220" y="742950"/>
                    <a:pt x="186690" y="712470"/>
                  </a:cubicBezTo>
                  <a:cubicBezTo>
                    <a:pt x="135890" y="681990"/>
                    <a:pt x="87630" y="633730"/>
                    <a:pt x="57150" y="582930"/>
                  </a:cubicBezTo>
                  <a:cubicBezTo>
                    <a:pt x="26670" y="532130"/>
                    <a:pt x="6350" y="467360"/>
                    <a:pt x="2540" y="408940"/>
                  </a:cubicBezTo>
                  <a:cubicBezTo>
                    <a:pt x="0" y="350520"/>
                    <a:pt x="11430" y="283210"/>
                    <a:pt x="35560" y="229870"/>
                  </a:cubicBezTo>
                  <a:cubicBezTo>
                    <a:pt x="59690" y="175260"/>
                    <a:pt x="101600" y="121920"/>
                    <a:pt x="148590" y="86360"/>
                  </a:cubicBezTo>
                  <a:cubicBezTo>
                    <a:pt x="195580" y="49530"/>
                    <a:pt x="256540" y="21590"/>
                    <a:pt x="314960" y="11430"/>
                  </a:cubicBezTo>
                  <a:cubicBezTo>
                    <a:pt x="373380" y="0"/>
                    <a:pt x="440690" y="5080"/>
                    <a:pt x="496570" y="21590"/>
                  </a:cubicBezTo>
                  <a:cubicBezTo>
                    <a:pt x="553720" y="39370"/>
                    <a:pt x="652780" y="116840"/>
                    <a:pt x="652780" y="116840"/>
                  </a:cubicBezTo>
                </a:path>
              </a:pathLst>
            </a:custGeom>
            <a:solidFill>
              <a:srgbClr val="FFFFFF"/>
            </a:solidFill>
            <a:ln cap="sq">
              <a:noFill/>
              <a:prstDash val="solid"/>
              <a:miter/>
            </a:ln>
          </p:spPr>
        </p:sp>
      </p:grpSp>
      <p:grpSp>
        <p:nvGrpSpPr>
          <p:cNvPr name="Group 123" id="123"/>
          <p:cNvGrpSpPr/>
          <p:nvPr/>
        </p:nvGrpSpPr>
        <p:grpSpPr>
          <a:xfrm rot="0">
            <a:off x="16260127" y="8195310"/>
            <a:ext cx="642938" cy="642938"/>
            <a:chOff x="0" y="0"/>
            <a:chExt cx="857250" cy="857250"/>
          </a:xfrm>
        </p:grpSpPr>
        <p:sp>
          <p:nvSpPr>
            <p:cNvPr name="Freeform 124" id="124"/>
            <p:cNvSpPr/>
            <p:nvPr/>
          </p:nvSpPr>
          <p:spPr>
            <a:xfrm flipH="false" flipV="false" rot="0">
              <a:off x="48260" y="40640"/>
              <a:ext cx="748030" cy="768350"/>
            </a:xfrm>
            <a:custGeom>
              <a:avLst/>
              <a:gdLst/>
              <a:ahLst/>
              <a:cxnLst/>
              <a:rect r="r" b="b" t="t" l="l"/>
              <a:pathLst>
                <a:path h="768350" w="748030">
                  <a:moveTo>
                    <a:pt x="746760" y="271780"/>
                  </a:moveTo>
                  <a:cubicBezTo>
                    <a:pt x="748030" y="511810"/>
                    <a:pt x="720090" y="572770"/>
                    <a:pt x="683260" y="619760"/>
                  </a:cubicBezTo>
                  <a:cubicBezTo>
                    <a:pt x="646430" y="666750"/>
                    <a:pt x="593090" y="708660"/>
                    <a:pt x="539750" y="732790"/>
                  </a:cubicBezTo>
                  <a:cubicBezTo>
                    <a:pt x="486410" y="756920"/>
                    <a:pt x="419100" y="768350"/>
                    <a:pt x="360680" y="764540"/>
                  </a:cubicBezTo>
                  <a:cubicBezTo>
                    <a:pt x="300990" y="762000"/>
                    <a:pt x="236220" y="741680"/>
                    <a:pt x="186690" y="711200"/>
                  </a:cubicBezTo>
                  <a:cubicBezTo>
                    <a:pt x="135890" y="680720"/>
                    <a:pt x="87630" y="632460"/>
                    <a:pt x="57150" y="581660"/>
                  </a:cubicBezTo>
                  <a:cubicBezTo>
                    <a:pt x="26670" y="530860"/>
                    <a:pt x="6350" y="466090"/>
                    <a:pt x="2540" y="407670"/>
                  </a:cubicBezTo>
                  <a:cubicBezTo>
                    <a:pt x="0" y="349250"/>
                    <a:pt x="11430" y="281940"/>
                    <a:pt x="35560" y="228600"/>
                  </a:cubicBezTo>
                  <a:cubicBezTo>
                    <a:pt x="59690" y="173990"/>
                    <a:pt x="101600" y="120650"/>
                    <a:pt x="148590" y="85090"/>
                  </a:cubicBezTo>
                  <a:cubicBezTo>
                    <a:pt x="195580" y="48260"/>
                    <a:pt x="256540" y="20320"/>
                    <a:pt x="314960" y="10160"/>
                  </a:cubicBezTo>
                  <a:cubicBezTo>
                    <a:pt x="373380" y="0"/>
                    <a:pt x="440690" y="3810"/>
                    <a:pt x="496570" y="21590"/>
                  </a:cubicBezTo>
                  <a:cubicBezTo>
                    <a:pt x="553720" y="38100"/>
                    <a:pt x="652780" y="115570"/>
                    <a:pt x="652780" y="115570"/>
                  </a:cubicBezTo>
                </a:path>
              </a:pathLst>
            </a:custGeom>
            <a:solidFill>
              <a:srgbClr val="FFFFFF"/>
            </a:solidFill>
            <a:ln cap="sq">
              <a:noFill/>
              <a:prstDash val="solid"/>
              <a:miter/>
            </a:ln>
          </p:spPr>
        </p:sp>
      </p:grpSp>
      <p:grpSp>
        <p:nvGrpSpPr>
          <p:cNvPr name="Group 125" id="125"/>
          <p:cNvGrpSpPr/>
          <p:nvPr/>
        </p:nvGrpSpPr>
        <p:grpSpPr>
          <a:xfrm rot="0">
            <a:off x="15874365" y="8195310"/>
            <a:ext cx="642938" cy="642938"/>
            <a:chOff x="0" y="0"/>
            <a:chExt cx="857250" cy="857250"/>
          </a:xfrm>
        </p:grpSpPr>
        <p:sp>
          <p:nvSpPr>
            <p:cNvPr name="Freeform 126" id="126"/>
            <p:cNvSpPr/>
            <p:nvPr/>
          </p:nvSpPr>
          <p:spPr>
            <a:xfrm flipH="false" flipV="false" rot="0">
              <a:off x="48260" y="40640"/>
              <a:ext cx="748030" cy="768350"/>
            </a:xfrm>
            <a:custGeom>
              <a:avLst/>
              <a:gdLst/>
              <a:ahLst/>
              <a:cxnLst/>
              <a:rect r="r" b="b" t="t" l="l"/>
              <a:pathLst>
                <a:path h="768350" w="748030">
                  <a:moveTo>
                    <a:pt x="746760" y="271780"/>
                  </a:moveTo>
                  <a:cubicBezTo>
                    <a:pt x="748030" y="511810"/>
                    <a:pt x="720090" y="572770"/>
                    <a:pt x="683260" y="619760"/>
                  </a:cubicBezTo>
                  <a:cubicBezTo>
                    <a:pt x="646430" y="666750"/>
                    <a:pt x="593090" y="708660"/>
                    <a:pt x="539750" y="732790"/>
                  </a:cubicBezTo>
                  <a:cubicBezTo>
                    <a:pt x="486410" y="756920"/>
                    <a:pt x="419100" y="768350"/>
                    <a:pt x="360680" y="764540"/>
                  </a:cubicBezTo>
                  <a:cubicBezTo>
                    <a:pt x="300990" y="762000"/>
                    <a:pt x="236220" y="741680"/>
                    <a:pt x="186690" y="711200"/>
                  </a:cubicBezTo>
                  <a:cubicBezTo>
                    <a:pt x="135890" y="680720"/>
                    <a:pt x="87630" y="632460"/>
                    <a:pt x="57150" y="581660"/>
                  </a:cubicBezTo>
                  <a:cubicBezTo>
                    <a:pt x="26670" y="530860"/>
                    <a:pt x="6350" y="466090"/>
                    <a:pt x="2540" y="407670"/>
                  </a:cubicBezTo>
                  <a:cubicBezTo>
                    <a:pt x="0" y="349250"/>
                    <a:pt x="11430" y="281940"/>
                    <a:pt x="35560" y="228600"/>
                  </a:cubicBezTo>
                  <a:cubicBezTo>
                    <a:pt x="59690" y="173990"/>
                    <a:pt x="101600" y="120650"/>
                    <a:pt x="148590" y="85090"/>
                  </a:cubicBezTo>
                  <a:cubicBezTo>
                    <a:pt x="195580" y="48260"/>
                    <a:pt x="256540" y="20320"/>
                    <a:pt x="314960" y="10160"/>
                  </a:cubicBezTo>
                  <a:cubicBezTo>
                    <a:pt x="373380" y="0"/>
                    <a:pt x="440690" y="3810"/>
                    <a:pt x="496570" y="21590"/>
                  </a:cubicBezTo>
                  <a:cubicBezTo>
                    <a:pt x="553720" y="38100"/>
                    <a:pt x="652780" y="115570"/>
                    <a:pt x="652780" y="115570"/>
                  </a:cubicBezTo>
                </a:path>
              </a:pathLst>
            </a:custGeom>
            <a:solidFill>
              <a:srgbClr val="FFFFFF"/>
            </a:solidFill>
            <a:ln cap="sq">
              <a:noFill/>
              <a:prstDash val="solid"/>
              <a:miter/>
            </a:ln>
          </p:spPr>
        </p:sp>
      </p:grpSp>
      <p:grpSp>
        <p:nvGrpSpPr>
          <p:cNvPr name="Group 127" id="127"/>
          <p:cNvGrpSpPr/>
          <p:nvPr/>
        </p:nvGrpSpPr>
        <p:grpSpPr>
          <a:xfrm rot="0">
            <a:off x="15691485" y="8231505"/>
            <a:ext cx="642938" cy="642938"/>
            <a:chOff x="0" y="0"/>
            <a:chExt cx="857250" cy="857250"/>
          </a:xfrm>
        </p:grpSpPr>
        <p:sp>
          <p:nvSpPr>
            <p:cNvPr name="Freeform 128" id="128"/>
            <p:cNvSpPr/>
            <p:nvPr/>
          </p:nvSpPr>
          <p:spPr>
            <a:xfrm flipH="false" flipV="false" rot="0">
              <a:off x="46990" y="40640"/>
              <a:ext cx="748030" cy="769620"/>
            </a:xfrm>
            <a:custGeom>
              <a:avLst/>
              <a:gdLst/>
              <a:ahLst/>
              <a:cxnLst/>
              <a:rect r="r" b="b" t="t" l="l"/>
              <a:pathLst>
                <a:path h="769620" w="748030">
                  <a:moveTo>
                    <a:pt x="746760" y="271780"/>
                  </a:moveTo>
                  <a:cubicBezTo>
                    <a:pt x="748030" y="511810"/>
                    <a:pt x="720090" y="574040"/>
                    <a:pt x="683260" y="621030"/>
                  </a:cubicBezTo>
                  <a:cubicBezTo>
                    <a:pt x="647700" y="666750"/>
                    <a:pt x="594360" y="708660"/>
                    <a:pt x="539750" y="732790"/>
                  </a:cubicBezTo>
                  <a:cubicBezTo>
                    <a:pt x="486410" y="756920"/>
                    <a:pt x="419100" y="769620"/>
                    <a:pt x="360680" y="765810"/>
                  </a:cubicBezTo>
                  <a:cubicBezTo>
                    <a:pt x="302260" y="762000"/>
                    <a:pt x="237490" y="741680"/>
                    <a:pt x="186690" y="711200"/>
                  </a:cubicBezTo>
                  <a:cubicBezTo>
                    <a:pt x="135890" y="680720"/>
                    <a:pt x="87630" y="633730"/>
                    <a:pt x="57150" y="582930"/>
                  </a:cubicBezTo>
                  <a:cubicBezTo>
                    <a:pt x="26670" y="532130"/>
                    <a:pt x="6350" y="467360"/>
                    <a:pt x="3810" y="408940"/>
                  </a:cubicBezTo>
                  <a:cubicBezTo>
                    <a:pt x="0" y="349250"/>
                    <a:pt x="11430" y="283210"/>
                    <a:pt x="36830" y="228600"/>
                  </a:cubicBezTo>
                  <a:cubicBezTo>
                    <a:pt x="60960" y="175260"/>
                    <a:pt x="102870" y="121920"/>
                    <a:pt x="148590" y="85090"/>
                  </a:cubicBezTo>
                  <a:cubicBezTo>
                    <a:pt x="195580" y="49530"/>
                    <a:pt x="256540" y="21590"/>
                    <a:pt x="314960" y="10160"/>
                  </a:cubicBezTo>
                  <a:cubicBezTo>
                    <a:pt x="373380" y="0"/>
                    <a:pt x="440690" y="3810"/>
                    <a:pt x="496570" y="21590"/>
                  </a:cubicBezTo>
                  <a:cubicBezTo>
                    <a:pt x="553720" y="39370"/>
                    <a:pt x="652780" y="115570"/>
                    <a:pt x="652780" y="115570"/>
                  </a:cubicBezTo>
                </a:path>
              </a:pathLst>
            </a:custGeom>
            <a:solidFill>
              <a:srgbClr val="FFFFFF"/>
            </a:solidFill>
            <a:ln cap="sq">
              <a:noFill/>
              <a:prstDash val="solid"/>
              <a:miter/>
            </a:ln>
          </p:spPr>
        </p:sp>
      </p:grpSp>
      <p:grpSp>
        <p:nvGrpSpPr>
          <p:cNvPr name="Group 129" id="129"/>
          <p:cNvGrpSpPr/>
          <p:nvPr/>
        </p:nvGrpSpPr>
        <p:grpSpPr>
          <a:xfrm rot="0">
            <a:off x="15543848" y="8029575"/>
            <a:ext cx="642938" cy="642938"/>
            <a:chOff x="0" y="0"/>
            <a:chExt cx="857250" cy="857250"/>
          </a:xfrm>
        </p:grpSpPr>
        <p:sp>
          <p:nvSpPr>
            <p:cNvPr name="Freeform 130" id="130"/>
            <p:cNvSpPr/>
            <p:nvPr/>
          </p:nvSpPr>
          <p:spPr>
            <a:xfrm flipH="false" flipV="false" rot="0">
              <a:off x="48260" y="40640"/>
              <a:ext cx="746760" cy="769620"/>
            </a:xfrm>
            <a:custGeom>
              <a:avLst/>
              <a:gdLst/>
              <a:ahLst/>
              <a:cxnLst/>
              <a:rect r="r" b="b" t="t" l="l"/>
              <a:pathLst>
                <a:path h="769620" w="746760">
                  <a:moveTo>
                    <a:pt x="746760" y="271780"/>
                  </a:moveTo>
                  <a:cubicBezTo>
                    <a:pt x="746760" y="511810"/>
                    <a:pt x="720090" y="574040"/>
                    <a:pt x="683260" y="619760"/>
                  </a:cubicBezTo>
                  <a:cubicBezTo>
                    <a:pt x="646430" y="666750"/>
                    <a:pt x="593090" y="708660"/>
                    <a:pt x="539750" y="732790"/>
                  </a:cubicBezTo>
                  <a:cubicBezTo>
                    <a:pt x="486410" y="756920"/>
                    <a:pt x="419100" y="769620"/>
                    <a:pt x="360680" y="765810"/>
                  </a:cubicBezTo>
                  <a:cubicBezTo>
                    <a:pt x="300990" y="762000"/>
                    <a:pt x="236220" y="741680"/>
                    <a:pt x="186690" y="711200"/>
                  </a:cubicBezTo>
                  <a:cubicBezTo>
                    <a:pt x="135890" y="680720"/>
                    <a:pt x="87630" y="632460"/>
                    <a:pt x="57150" y="582930"/>
                  </a:cubicBezTo>
                  <a:cubicBezTo>
                    <a:pt x="26670" y="532130"/>
                    <a:pt x="6350" y="467360"/>
                    <a:pt x="2540" y="408940"/>
                  </a:cubicBezTo>
                  <a:cubicBezTo>
                    <a:pt x="0" y="349250"/>
                    <a:pt x="11430" y="283210"/>
                    <a:pt x="35560" y="228600"/>
                  </a:cubicBezTo>
                  <a:cubicBezTo>
                    <a:pt x="59690" y="175260"/>
                    <a:pt x="101600" y="121920"/>
                    <a:pt x="148590" y="85090"/>
                  </a:cubicBezTo>
                  <a:cubicBezTo>
                    <a:pt x="194310" y="49530"/>
                    <a:pt x="256540" y="21590"/>
                    <a:pt x="314960" y="10160"/>
                  </a:cubicBezTo>
                  <a:cubicBezTo>
                    <a:pt x="372110" y="0"/>
                    <a:pt x="440690" y="3810"/>
                    <a:pt x="496570" y="21590"/>
                  </a:cubicBezTo>
                  <a:cubicBezTo>
                    <a:pt x="552450" y="39370"/>
                    <a:pt x="652780" y="115570"/>
                    <a:pt x="652780" y="115570"/>
                  </a:cubicBezTo>
                </a:path>
              </a:pathLst>
            </a:custGeom>
            <a:solidFill>
              <a:srgbClr val="FFFFFF"/>
            </a:solidFill>
            <a:ln cap="sq">
              <a:noFill/>
              <a:prstDash val="solid"/>
              <a:miter/>
            </a:ln>
          </p:spPr>
        </p:sp>
      </p:grpSp>
      <p:grpSp>
        <p:nvGrpSpPr>
          <p:cNvPr name="Group 131" id="131"/>
          <p:cNvGrpSpPr/>
          <p:nvPr/>
        </p:nvGrpSpPr>
        <p:grpSpPr>
          <a:xfrm rot="0">
            <a:off x="15617190" y="7920038"/>
            <a:ext cx="642938" cy="642938"/>
            <a:chOff x="0" y="0"/>
            <a:chExt cx="857250" cy="857250"/>
          </a:xfrm>
        </p:grpSpPr>
        <p:sp>
          <p:nvSpPr>
            <p:cNvPr name="Freeform 132" id="132"/>
            <p:cNvSpPr/>
            <p:nvPr/>
          </p:nvSpPr>
          <p:spPr>
            <a:xfrm flipH="false" flipV="false" rot="0">
              <a:off x="48260" y="39370"/>
              <a:ext cx="748030" cy="769620"/>
            </a:xfrm>
            <a:custGeom>
              <a:avLst/>
              <a:gdLst/>
              <a:ahLst/>
              <a:cxnLst/>
              <a:rect r="r" b="b" t="t" l="l"/>
              <a:pathLst>
                <a:path h="769620" w="748030">
                  <a:moveTo>
                    <a:pt x="746760" y="271780"/>
                  </a:moveTo>
                  <a:cubicBezTo>
                    <a:pt x="748030" y="513080"/>
                    <a:pt x="720090" y="574040"/>
                    <a:pt x="683260" y="621030"/>
                  </a:cubicBezTo>
                  <a:cubicBezTo>
                    <a:pt x="646430" y="666750"/>
                    <a:pt x="593090" y="708660"/>
                    <a:pt x="539750" y="732790"/>
                  </a:cubicBezTo>
                  <a:cubicBezTo>
                    <a:pt x="486410" y="756920"/>
                    <a:pt x="419100" y="769620"/>
                    <a:pt x="360680" y="765810"/>
                  </a:cubicBezTo>
                  <a:cubicBezTo>
                    <a:pt x="300990" y="762000"/>
                    <a:pt x="236220" y="741680"/>
                    <a:pt x="186690" y="711200"/>
                  </a:cubicBezTo>
                  <a:cubicBezTo>
                    <a:pt x="135890" y="680720"/>
                    <a:pt x="87630" y="633730"/>
                    <a:pt x="57150" y="582930"/>
                  </a:cubicBezTo>
                  <a:cubicBezTo>
                    <a:pt x="26670" y="532130"/>
                    <a:pt x="6350" y="467360"/>
                    <a:pt x="2540" y="408940"/>
                  </a:cubicBezTo>
                  <a:cubicBezTo>
                    <a:pt x="0" y="349250"/>
                    <a:pt x="11430" y="283210"/>
                    <a:pt x="35560" y="229870"/>
                  </a:cubicBezTo>
                  <a:cubicBezTo>
                    <a:pt x="59690" y="175260"/>
                    <a:pt x="101600" y="121920"/>
                    <a:pt x="148590" y="86360"/>
                  </a:cubicBezTo>
                  <a:cubicBezTo>
                    <a:pt x="195580" y="49530"/>
                    <a:pt x="256540" y="21590"/>
                    <a:pt x="314960" y="11430"/>
                  </a:cubicBezTo>
                  <a:cubicBezTo>
                    <a:pt x="373380" y="0"/>
                    <a:pt x="440690" y="3810"/>
                    <a:pt x="496570" y="21590"/>
                  </a:cubicBezTo>
                  <a:cubicBezTo>
                    <a:pt x="553720" y="39370"/>
                    <a:pt x="652780" y="116840"/>
                    <a:pt x="652780" y="116840"/>
                  </a:cubicBezTo>
                </a:path>
              </a:pathLst>
            </a:custGeom>
            <a:solidFill>
              <a:srgbClr val="FFFFFF"/>
            </a:solidFill>
            <a:ln cap="sq">
              <a:noFill/>
              <a:prstDash val="solid"/>
              <a:miter/>
            </a:ln>
          </p:spPr>
        </p:sp>
      </p:grpSp>
      <p:grpSp>
        <p:nvGrpSpPr>
          <p:cNvPr name="Group 133" id="133"/>
          <p:cNvGrpSpPr/>
          <p:nvPr/>
        </p:nvGrpSpPr>
        <p:grpSpPr>
          <a:xfrm rot="0">
            <a:off x="15874365" y="7900988"/>
            <a:ext cx="642938" cy="642938"/>
            <a:chOff x="0" y="0"/>
            <a:chExt cx="857250" cy="857250"/>
          </a:xfrm>
        </p:grpSpPr>
        <p:sp>
          <p:nvSpPr>
            <p:cNvPr name="Freeform 134" id="134"/>
            <p:cNvSpPr/>
            <p:nvPr/>
          </p:nvSpPr>
          <p:spPr>
            <a:xfrm flipH="false" flipV="false" rot="0">
              <a:off x="48260" y="40640"/>
              <a:ext cx="748030" cy="769620"/>
            </a:xfrm>
            <a:custGeom>
              <a:avLst/>
              <a:gdLst/>
              <a:ahLst/>
              <a:cxnLst/>
              <a:rect r="r" b="b" t="t" l="l"/>
              <a:pathLst>
                <a:path h="769620" w="748030">
                  <a:moveTo>
                    <a:pt x="746760" y="271780"/>
                  </a:moveTo>
                  <a:cubicBezTo>
                    <a:pt x="748030" y="511810"/>
                    <a:pt x="720090" y="574040"/>
                    <a:pt x="683260" y="619760"/>
                  </a:cubicBezTo>
                  <a:cubicBezTo>
                    <a:pt x="646430" y="666750"/>
                    <a:pt x="593090" y="708660"/>
                    <a:pt x="539750" y="732790"/>
                  </a:cubicBezTo>
                  <a:cubicBezTo>
                    <a:pt x="486410" y="756920"/>
                    <a:pt x="419100" y="769620"/>
                    <a:pt x="360680" y="765810"/>
                  </a:cubicBezTo>
                  <a:cubicBezTo>
                    <a:pt x="300990" y="762000"/>
                    <a:pt x="236220" y="741680"/>
                    <a:pt x="186690" y="711200"/>
                  </a:cubicBezTo>
                  <a:cubicBezTo>
                    <a:pt x="135890" y="680720"/>
                    <a:pt x="87630" y="632460"/>
                    <a:pt x="57150" y="582930"/>
                  </a:cubicBezTo>
                  <a:cubicBezTo>
                    <a:pt x="26670" y="532130"/>
                    <a:pt x="6350" y="467360"/>
                    <a:pt x="2540" y="408940"/>
                  </a:cubicBezTo>
                  <a:cubicBezTo>
                    <a:pt x="0" y="349250"/>
                    <a:pt x="11430" y="283210"/>
                    <a:pt x="35560" y="228600"/>
                  </a:cubicBezTo>
                  <a:cubicBezTo>
                    <a:pt x="59690" y="175260"/>
                    <a:pt x="101600" y="121920"/>
                    <a:pt x="148590" y="85090"/>
                  </a:cubicBezTo>
                  <a:cubicBezTo>
                    <a:pt x="195580" y="49530"/>
                    <a:pt x="256540" y="21590"/>
                    <a:pt x="314960" y="10160"/>
                  </a:cubicBezTo>
                  <a:cubicBezTo>
                    <a:pt x="373380" y="0"/>
                    <a:pt x="440690" y="3810"/>
                    <a:pt x="496570" y="21590"/>
                  </a:cubicBezTo>
                  <a:cubicBezTo>
                    <a:pt x="553720" y="39370"/>
                    <a:pt x="652780" y="115570"/>
                    <a:pt x="652780" y="115570"/>
                  </a:cubicBezTo>
                </a:path>
              </a:pathLst>
            </a:custGeom>
            <a:solidFill>
              <a:srgbClr val="FFFFFF"/>
            </a:solidFill>
            <a:ln cap="sq">
              <a:noFill/>
              <a:prstDash val="solid"/>
              <a:miter/>
            </a:ln>
          </p:spPr>
        </p:sp>
      </p:grpSp>
      <p:grpSp>
        <p:nvGrpSpPr>
          <p:cNvPr name="Group 135" id="135"/>
          <p:cNvGrpSpPr/>
          <p:nvPr/>
        </p:nvGrpSpPr>
        <p:grpSpPr>
          <a:xfrm rot="0">
            <a:off x="16260127" y="7938135"/>
            <a:ext cx="642938" cy="642938"/>
            <a:chOff x="0" y="0"/>
            <a:chExt cx="857250" cy="857250"/>
          </a:xfrm>
        </p:grpSpPr>
        <p:sp>
          <p:nvSpPr>
            <p:cNvPr name="Freeform 136" id="136"/>
            <p:cNvSpPr/>
            <p:nvPr/>
          </p:nvSpPr>
          <p:spPr>
            <a:xfrm flipH="false" flipV="false" rot="0">
              <a:off x="48260" y="40640"/>
              <a:ext cx="748030" cy="768350"/>
            </a:xfrm>
            <a:custGeom>
              <a:avLst/>
              <a:gdLst/>
              <a:ahLst/>
              <a:cxnLst/>
              <a:rect r="r" b="b" t="t" l="l"/>
              <a:pathLst>
                <a:path h="768350" w="748030">
                  <a:moveTo>
                    <a:pt x="746760" y="271780"/>
                  </a:moveTo>
                  <a:cubicBezTo>
                    <a:pt x="748030" y="511810"/>
                    <a:pt x="720090" y="572770"/>
                    <a:pt x="683260" y="619760"/>
                  </a:cubicBezTo>
                  <a:cubicBezTo>
                    <a:pt x="646430" y="666750"/>
                    <a:pt x="593090" y="708660"/>
                    <a:pt x="539750" y="732790"/>
                  </a:cubicBezTo>
                  <a:cubicBezTo>
                    <a:pt x="486410" y="756920"/>
                    <a:pt x="419100" y="768350"/>
                    <a:pt x="360680" y="764540"/>
                  </a:cubicBezTo>
                  <a:cubicBezTo>
                    <a:pt x="300990" y="762000"/>
                    <a:pt x="236220" y="741680"/>
                    <a:pt x="186690" y="711200"/>
                  </a:cubicBezTo>
                  <a:cubicBezTo>
                    <a:pt x="135890" y="680720"/>
                    <a:pt x="87630" y="632460"/>
                    <a:pt x="57150" y="581660"/>
                  </a:cubicBezTo>
                  <a:cubicBezTo>
                    <a:pt x="26670" y="530860"/>
                    <a:pt x="6350" y="466090"/>
                    <a:pt x="2540" y="407670"/>
                  </a:cubicBezTo>
                  <a:cubicBezTo>
                    <a:pt x="0" y="349250"/>
                    <a:pt x="11430" y="281940"/>
                    <a:pt x="35560" y="228600"/>
                  </a:cubicBezTo>
                  <a:cubicBezTo>
                    <a:pt x="59690" y="173990"/>
                    <a:pt x="101600" y="120650"/>
                    <a:pt x="148590" y="85090"/>
                  </a:cubicBezTo>
                  <a:cubicBezTo>
                    <a:pt x="195580" y="48260"/>
                    <a:pt x="256540" y="20320"/>
                    <a:pt x="314960" y="10160"/>
                  </a:cubicBezTo>
                  <a:cubicBezTo>
                    <a:pt x="373380" y="0"/>
                    <a:pt x="440690" y="3810"/>
                    <a:pt x="496570" y="21590"/>
                  </a:cubicBezTo>
                  <a:cubicBezTo>
                    <a:pt x="553720" y="38100"/>
                    <a:pt x="652780" y="115570"/>
                    <a:pt x="652780" y="115570"/>
                  </a:cubicBezTo>
                </a:path>
              </a:pathLst>
            </a:custGeom>
            <a:solidFill>
              <a:srgbClr val="FFFFFF"/>
            </a:solidFill>
            <a:ln cap="sq">
              <a:noFill/>
              <a:prstDash val="solid"/>
              <a:miter/>
            </a:ln>
          </p:spPr>
        </p:sp>
      </p:grpSp>
      <p:grpSp>
        <p:nvGrpSpPr>
          <p:cNvPr name="Group 137" id="137"/>
          <p:cNvGrpSpPr/>
          <p:nvPr/>
        </p:nvGrpSpPr>
        <p:grpSpPr>
          <a:xfrm rot="0">
            <a:off x="16591598" y="7956232"/>
            <a:ext cx="642938" cy="642938"/>
            <a:chOff x="0" y="0"/>
            <a:chExt cx="857250" cy="857250"/>
          </a:xfrm>
        </p:grpSpPr>
        <p:sp>
          <p:nvSpPr>
            <p:cNvPr name="Freeform 138" id="138"/>
            <p:cNvSpPr/>
            <p:nvPr/>
          </p:nvSpPr>
          <p:spPr>
            <a:xfrm flipH="false" flipV="false" rot="0">
              <a:off x="46990" y="40640"/>
              <a:ext cx="748030" cy="769620"/>
            </a:xfrm>
            <a:custGeom>
              <a:avLst/>
              <a:gdLst/>
              <a:ahLst/>
              <a:cxnLst/>
              <a:rect r="r" b="b" t="t" l="l"/>
              <a:pathLst>
                <a:path h="769620" w="748030">
                  <a:moveTo>
                    <a:pt x="746760" y="271780"/>
                  </a:moveTo>
                  <a:cubicBezTo>
                    <a:pt x="748030" y="511810"/>
                    <a:pt x="720090" y="574040"/>
                    <a:pt x="683260" y="619760"/>
                  </a:cubicBezTo>
                  <a:cubicBezTo>
                    <a:pt x="647700" y="666750"/>
                    <a:pt x="594360" y="708660"/>
                    <a:pt x="539750" y="732790"/>
                  </a:cubicBezTo>
                  <a:cubicBezTo>
                    <a:pt x="486410" y="756920"/>
                    <a:pt x="419100" y="769620"/>
                    <a:pt x="360680" y="765810"/>
                  </a:cubicBezTo>
                  <a:cubicBezTo>
                    <a:pt x="302260" y="762000"/>
                    <a:pt x="237490" y="741680"/>
                    <a:pt x="186690" y="711200"/>
                  </a:cubicBezTo>
                  <a:cubicBezTo>
                    <a:pt x="135890" y="680720"/>
                    <a:pt x="87630" y="632460"/>
                    <a:pt x="57150" y="581660"/>
                  </a:cubicBezTo>
                  <a:cubicBezTo>
                    <a:pt x="26670" y="532130"/>
                    <a:pt x="6350" y="467360"/>
                    <a:pt x="3810" y="407670"/>
                  </a:cubicBezTo>
                  <a:cubicBezTo>
                    <a:pt x="0" y="349250"/>
                    <a:pt x="11430" y="283210"/>
                    <a:pt x="36830" y="228600"/>
                  </a:cubicBezTo>
                  <a:cubicBezTo>
                    <a:pt x="60960" y="175260"/>
                    <a:pt x="102870" y="121920"/>
                    <a:pt x="148590" y="85090"/>
                  </a:cubicBezTo>
                  <a:cubicBezTo>
                    <a:pt x="195580" y="48260"/>
                    <a:pt x="256540" y="21590"/>
                    <a:pt x="314960" y="10160"/>
                  </a:cubicBezTo>
                  <a:cubicBezTo>
                    <a:pt x="373380" y="0"/>
                    <a:pt x="440690" y="3810"/>
                    <a:pt x="496570" y="21590"/>
                  </a:cubicBezTo>
                  <a:cubicBezTo>
                    <a:pt x="553720" y="39370"/>
                    <a:pt x="652780" y="115570"/>
                    <a:pt x="652780" y="115570"/>
                  </a:cubicBezTo>
                </a:path>
              </a:pathLst>
            </a:custGeom>
            <a:solidFill>
              <a:srgbClr val="FFFFFF"/>
            </a:solidFill>
            <a:ln cap="sq">
              <a:noFill/>
              <a:prstDash val="solid"/>
              <a:miter/>
            </a:ln>
          </p:spPr>
        </p:sp>
      </p:grpSp>
      <p:grpSp>
        <p:nvGrpSpPr>
          <p:cNvPr name="Group 139" id="139"/>
          <p:cNvGrpSpPr/>
          <p:nvPr/>
        </p:nvGrpSpPr>
        <p:grpSpPr>
          <a:xfrm rot="0">
            <a:off x="16609695" y="8250555"/>
            <a:ext cx="642938" cy="642938"/>
            <a:chOff x="0" y="0"/>
            <a:chExt cx="857250" cy="857250"/>
          </a:xfrm>
        </p:grpSpPr>
        <p:sp>
          <p:nvSpPr>
            <p:cNvPr name="Freeform 140" id="140"/>
            <p:cNvSpPr/>
            <p:nvPr/>
          </p:nvSpPr>
          <p:spPr>
            <a:xfrm flipH="false" flipV="false" rot="0">
              <a:off x="46990" y="39370"/>
              <a:ext cx="748030" cy="769620"/>
            </a:xfrm>
            <a:custGeom>
              <a:avLst/>
              <a:gdLst/>
              <a:ahLst/>
              <a:cxnLst/>
              <a:rect r="r" b="b" t="t" l="l"/>
              <a:pathLst>
                <a:path h="769620" w="748030">
                  <a:moveTo>
                    <a:pt x="748030" y="273050"/>
                  </a:moveTo>
                  <a:cubicBezTo>
                    <a:pt x="748030" y="513080"/>
                    <a:pt x="720090" y="574040"/>
                    <a:pt x="684530" y="621030"/>
                  </a:cubicBezTo>
                  <a:cubicBezTo>
                    <a:pt x="647700" y="666750"/>
                    <a:pt x="594360" y="708660"/>
                    <a:pt x="539750" y="732790"/>
                  </a:cubicBezTo>
                  <a:cubicBezTo>
                    <a:pt x="486410" y="758190"/>
                    <a:pt x="420370" y="769620"/>
                    <a:pt x="360680" y="765810"/>
                  </a:cubicBezTo>
                  <a:cubicBezTo>
                    <a:pt x="302260" y="763270"/>
                    <a:pt x="237490" y="742950"/>
                    <a:pt x="186690" y="712470"/>
                  </a:cubicBezTo>
                  <a:cubicBezTo>
                    <a:pt x="135890" y="681990"/>
                    <a:pt x="88900" y="633730"/>
                    <a:pt x="58420" y="582930"/>
                  </a:cubicBezTo>
                  <a:cubicBezTo>
                    <a:pt x="27940" y="532130"/>
                    <a:pt x="7620" y="467360"/>
                    <a:pt x="3810" y="408940"/>
                  </a:cubicBezTo>
                  <a:cubicBezTo>
                    <a:pt x="0" y="350520"/>
                    <a:pt x="12700" y="283210"/>
                    <a:pt x="36830" y="229870"/>
                  </a:cubicBezTo>
                  <a:cubicBezTo>
                    <a:pt x="60960" y="175260"/>
                    <a:pt x="102870" y="121920"/>
                    <a:pt x="148590" y="86360"/>
                  </a:cubicBezTo>
                  <a:cubicBezTo>
                    <a:pt x="195580" y="49530"/>
                    <a:pt x="257810" y="21590"/>
                    <a:pt x="314960" y="11430"/>
                  </a:cubicBezTo>
                  <a:cubicBezTo>
                    <a:pt x="373380" y="0"/>
                    <a:pt x="440690" y="5080"/>
                    <a:pt x="497840" y="21590"/>
                  </a:cubicBezTo>
                  <a:cubicBezTo>
                    <a:pt x="553720" y="39370"/>
                    <a:pt x="654050" y="116840"/>
                    <a:pt x="654050" y="116840"/>
                  </a:cubicBezTo>
                </a:path>
              </a:pathLst>
            </a:custGeom>
            <a:solidFill>
              <a:srgbClr val="FFFFFF"/>
            </a:solidFill>
            <a:ln cap="sq">
              <a:noFill/>
              <a:prstDash val="solid"/>
              <a:miter/>
            </a:ln>
          </p:spPr>
        </p:sp>
      </p:grpSp>
      <p:grpSp>
        <p:nvGrpSpPr>
          <p:cNvPr name="Group 141" id="141"/>
          <p:cNvGrpSpPr/>
          <p:nvPr/>
        </p:nvGrpSpPr>
        <p:grpSpPr>
          <a:xfrm rot="0">
            <a:off x="16609695" y="8543925"/>
            <a:ext cx="642938" cy="642938"/>
            <a:chOff x="0" y="0"/>
            <a:chExt cx="857250" cy="857250"/>
          </a:xfrm>
        </p:grpSpPr>
        <p:sp>
          <p:nvSpPr>
            <p:cNvPr name="Freeform 142" id="142"/>
            <p:cNvSpPr/>
            <p:nvPr/>
          </p:nvSpPr>
          <p:spPr>
            <a:xfrm flipH="false" flipV="false" rot="0">
              <a:off x="46990" y="40640"/>
              <a:ext cx="748030" cy="769620"/>
            </a:xfrm>
            <a:custGeom>
              <a:avLst/>
              <a:gdLst/>
              <a:ahLst/>
              <a:cxnLst/>
              <a:rect r="r" b="b" t="t" l="l"/>
              <a:pathLst>
                <a:path h="769620" w="748030">
                  <a:moveTo>
                    <a:pt x="748030" y="271780"/>
                  </a:moveTo>
                  <a:cubicBezTo>
                    <a:pt x="748030" y="511810"/>
                    <a:pt x="720090" y="574040"/>
                    <a:pt x="684530" y="619760"/>
                  </a:cubicBezTo>
                  <a:cubicBezTo>
                    <a:pt x="647700" y="666750"/>
                    <a:pt x="594360" y="708660"/>
                    <a:pt x="539750" y="732790"/>
                  </a:cubicBezTo>
                  <a:cubicBezTo>
                    <a:pt x="486410" y="756920"/>
                    <a:pt x="420370" y="769620"/>
                    <a:pt x="360680" y="765810"/>
                  </a:cubicBezTo>
                  <a:cubicBezTo>
                    <a:pt x="302260" y="762000"/>
                    <a:pt x="237490" y="741680"/>
                    <a:pt x="186690" y="711200"/>
                  </a:cubicBezTo>
                  <a:cubicBezTo>
                    <a:pt x="135890" y="680720"/>
                    <a:pt x="88900" y="632460"/>
                    <a:pt x="58420" y="582930"/>
                  </a:cubicBezTo>
                  <a:cubicBezTo>
                    <a:pt x="27940" y="532130"/>
                    <a:pt x="7620" y="467360"/>
                    <a:pt x="3810" y="408940"/>
                  </a:cubicBezTo>
                  <a:cubicBezTo>
                    <a:pt x="0" y="349250"/>
                    <a:pt x="12700" y="283210"/>
                    <a:pt x="36830" y="228600"/>
                  </a:cubicBezTo>
                  <a:cubicBezTo>
                    <a:pt x="60960" y="175260"/>
                    <a:pt x="102870" y="121920"/>
                    <a:pt x="148590" y="85090"/>
                  </a:cubicBezTo>
                  <a:cubicBezTo>
                    <a:pt x="195580" y="49530"/>
                    <a:pt x="257810" y="21590"/>
                    <a:pt x="314960" y="10160"/>
                  </a:cubicBezTo>
                  <a:cubicBezTo>
                    <a:pt x="373380" y="0"/>
                    <a:pt x="44069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43" id="143"/>
          <p:cNvGrpSpPr/>
          <p:nvPr/>
        </p:nvGrpSpPr>
        <p:grpSpPr>
          <a:xfrm rot="0">
            <a:off x="16554450" y="7882890"/>
            <a:ext cx="642938" cy="642938"/>
            <a:chOff x="0" y="0"/>
            <a:chExt cx="857250" cy="857250"/>
          </a:xfrm>
        </p:grpSpPr>
        <p:sp>
          <p:nvSpPr>
            <p:cNvPr name="Freeform 144" id="144"/>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4040"/>
                    <a:pt x="684530" y="619760"/>
                  </a:cubicBezTo>
                  <a:cubicBezTo>
                    <a:pt x="647700" y="666750"/>
                    <a:pt x="594360" y="708660"/>
                    <a:pt x="541020" y="732790"/>
                  </a:cubicBezTo>
                  <a:cubicBezTo>
                    <a:pt x="486410" y="756920"/>
                    <a:pt x="420370" y="768350"/>
                    <a:pt x="360680" y="765810"/>
                  </a:cubicBezTo>
                  <a:cubicBezTo>
                    <a:pt x="302260" y="762000"/>
                    <a:pt x="237490" y="741680"/>
                    <a:pt x="186690" y="711200"/>
                  </a:cubicBezTo>
                  <a:cubicBezTo>
                    <a:pt x="137160" y="680720"/>
                    <a:pt x="88900" y="632460"/>
                    <a:pt x="58420" y="581660"/>
                  </a:cubicBezTo>
                  <a:cubicBezTo>
                    <a:pt x="27940" y="532130"/>
                    <a:pt x="7620" y="467360"/>
                    <a:pt x="3810" y="407670"/>
                  </a:cubicBezTo>
                  <a:cubicBezTo>
                    <a:pt x="0" y="349250"/>
                    <a:pt x="12700" y="281940"/>
                    <a:pt x="36830" y="228600"/>
                  </a:cubicBezTo>
                  <a:cubicBezTo>
                    <a:pt x="60960" y="175260"/>
                    <a:pt x="102870" y="121920"/>
                    <a:pt x="149860" y="85090"/>
                  </a:cubicBezTo>
                  <a:cubicBezTo>
                    <a:pt x="195580" y="48260"/>
                    <a:pt x="257810" y="20320"/>
                    <a:pt x="314960" y="10160"/>
                  </a:cubicBezTo>
                  <a:cubicBezTo>
                    <a:pt x="373380" y="0"/>
                    <a:pt x="44069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45" id="145"/>
          <p:cNvGrpSpPr/>
          <p:nvPr/>
        </p:nvGrpSpPr>
        <p:grpSpPr>
          <a:xfrm rot="0">
            <a:off x="15525750" y="7900988"/>
            <a:ext cx="642938" cy="642938"/>
            <a:chOff x="0" y="0"/>
            <a:chExt cx="857250" cy="857250"/>
          </a:xfrm>
        </p:grpSpPr>
        <p:sp>
          <p:nvSpPr>
            <p:cNvPr name="Freeform 146" id="146"/>
            <p:cNvSpPr/>
            <p:nvPr/>
          </p:nvSpPr>
          <p:spPr>
            <a:xfrm flipH="false" flipV="false" rot="0">
              <a:off x="46990" y="40640"/>
              <a:ext cx="748030" cy="769620"/>
            </a:xfrm>
            <a:custGeom>
              <a:avLst/>
              <a:gdLst/>
              <a:ahLst/>
              <a:cxnLst/>
              <a:rect r="r" b="b" t="t" l="l"/>
              <a:pathLst>
                <a:path h="769620" w="748030">
                  <a:moveTo>
                    <a:pt x="748030" y="271780"/>
                  </a:moveTo>
                  <a:cubicBezTo>
                    <a:pt x="748030" y="511810"/>
                    <a:pt x="720090" y="574040"/>
                    <a:pt x="684530" y="619760"/>
                  </a:cubicBezTo>
                  <a:cubicBezTo>
                    <a:pt x="647700" y="666750"/>
                    <a:pt x="594360" y="708660"/>
                    <a:pt x="541020" y="732790"/>
                  </a:cubicBezTo>
                  <a:cubicBezTo>
                    <a:pt x="486410" y="756920"/>
                    <a:pt x="420370" y="769620"/>
                    <a:pt x="360680" y="765810"/>
                  </a:cubicBezTo>
                  <a:cubicBezTo>
                    <a:pt x="302260" y="762000"/>
                    <a:pt x="237490" y="741680"/>
                    <a:pt x="186690" y="711200"/>
                  </a:cubicBezTo>
                  <a:cubicBezTo>
                    <a:pt x="137160" y="680720"/>
                    <a:pt x="88900" y="632460"/>
                    <a:pt x="58420" y="582930"/>
                  </a:cubicBezTo>
                  <a:cubicBezTo>
                    <a:pt x="27940" y="532130"/>
                    <a:pt x="7620" y="467360"/>
                    <a:pt x="3810" y="408940"/>
                  </a:cubicBezTo>
                  <a:cubicBezTo>
                    <a:pt x="0" y="349250"/>
                    <a:pt x="12700" y="283210"/>
                    <a:pt x="36830" y="228600"/>
                  </a:cubicBezTo>
                  <a:cubicBezTo>
                    <a:pt x="60960" y="175260"/>
                    <a:pt x="102870" y="121920"/>
                    <a:pt x="149860" y="85090"/>
                  </a:cubicBezTo>
                  <a:cubicBezTo>
                    <a:pt x="195580" y="49530"/>
                    <a:pt x="257810" y="21590"/>
                    <a:pt x="314960" y="10160"/>
                  </a:cubicBezTo>
                  <a:cubicBezTo>
                    <a:pt x="373380" y="0"/>
                    <a:pt x="44069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47" id="147"/>
          <p:cNvGrpSpPr/>
          <p:nvPr/>
        </p:nvGrpSpPr>
        <p:grpSpPr>
          <a:xfrm rot="0">
            <a:off x="15727680" y="7920038"/>
            <a:ext cx="642938" cy="642938"/>
            <a:chOff x="0" y="0"/>
            <a:chExt cx="857250" cy="857250"/>
          </a:xfrm>
        </p:grpSpPr>
        <p:sp>
          <p:nvSpPr>
            <p:cNvPr name="Freeform 148" id="148"/>
            <p:cNvSpPr/>
            <p:nvPr/>
          </p:nvSpPr>
          <p:spPr>
            <a:xfrm flipH="false" flipV="false" rot="0">
              <a:off x="46990" y="39370"/>
              <a:ext cx="748030" cy="769620"/>
            </a:xfrm>
            <a:custGeom>
              <a:avLst/>
              <a:gdLst/>
              <a:ahLst/>
              <a:cxnLst/>
              <a:rect r="r" b="b" t="t" l="l"/>
              <a:pathLst>
                <a:path h="769620" w="748030">
                  <a:moveTo>
                    <a:pt x="748030" y="271780"/>
                  </a:moveTo>
                  <a:cubicBezTo>
                    <a:pt x="748030" y="513080"/>
                    <a:pt x="720090" y="574040"/>
                    <a:pt x="684530" y="621030"/>
                  </a:cubicBezTo>
                  <a:cubicBezTo>
                    <a:pt x="647700" y="666750"/>
                    <a:pt x="594360" y="708660"/>
                    <a:pt x="541020" y="732790"/>
                  </a:cubicBezTo>
                  <a:cubicBezTo>
                    <a:pt x="486410" y="756920"/>
                    <a:pt x="420370" y="769620"/>
                    <a:pt x="361950" y="765810"/>
                  </a:cubicBezTo>
                  <a:cubicBezTo>
                    <a:pt x="302260" y="762000"/>
                    <a:pt x="237490" y="741680"/>
                    <a:pt x="186690" y="711200"/>
                  </a:cubicBezTo>
                  <a:cubicBezTo>
                    <a:pt x="137160" y="680720"/>
                    <a:pt x="88900" y="633730"/>
                    <a:pt x="58420" y="582930"/>
                  </a:cubicBezTo>
                  <a:cubicBezTo>
                    <a:pt x="27940" y="532130"/>
                    <a:pt x="7620" y="467360"/>
                    <a:pt x="3810" y="408940"/>
                  </a:cubicBezTo>
                  <a:cubicBezTo>
                    <a:pt x="0" y="349250"/>
                    <a:pt x="12700" y="283210"/>
                    <a:pt x="36830" y="229870"/>
                  </a:cubicBezTo>
                  <a:cubicBezTo>
                    <a:pt x="60960" y="175260"/>
                    <a:pt x="102870" y="121920"/>
                    <a:pt x="149860" y="86360"/>
                  </a:cubicBezTo>
                  <a:cubicBezTo>
                    <a:pt x="195580" y="49530"/>
                    <a:pt x="257810" y="21590"/>
                    <a:pt x="316230" y="11430"/>
                  </a:cubicBezTo>
                  <a:cubicBezTo>
                    <a:pt x="373380" y="0"/>
                    <a:pt x="441960" y="3810"/>
                    <a:pt x="497840" y="21590"/>
                  </a:cubicBezTo>
                  <a:cubicBezTo>
                    <a:pt x="553720" y="39370"/>
                    <a:pt x="654050" y="116840"/>
                    <a:pt x="654050" y="116840"/>
                  </a:cubicBezTo>
                </a:path>
              </a:pathLst>
            </a:custGeom>
            <a:solidFill>
              <a:srgbClr val="FFFFFF"/>
            </a:solidFill>
            <a:ln cap="sq">
              <a:noFill/>
              <a:prstDash val="solid"/>
              <a:miter/>
            </a:ln>
          </p:spPr>
        </p:sp>
      </p:grpSp>
      <p:grpSp>
        <p:nvGrpSpPr>
          <p:cNvPr name="Group 149" id="149"/>
          <p:cNvGrpSpPr/>
          <p:nvPr/>
        </p:nvGrpSpPr>
        <p:grpSpPr>
          <a:xfrm rot="0">
            <a:off x="16095345" y="7956232"/>
            <a:ext cx="642938" cy="642938"/>
            <a:chOff x="0" y="0"/>
            <a:chExt cx="857250" cy="857250"/>
          </a:xfrm>
        </p:grpSpPr>
        <p:sp>
          <p:nvSpPr>
            <p:cNvPr name="Freeform 150" id="150"/>
            <p:cNvSpPr/>
            <p:nvPr/>
          </p:nvSpPr>
          <p:spPr>
            <a:xfrm flipH="false" flipV="false" rot="0">
              <a:off x="46990" y="40640"/>
              <a:ext cx="748030" cy="769620"/>
            </a:xfrm>
            <a:custGeom>
              <a:avLst/>
              <a:gdLst/>
              <a:ahLst/>
              <a:cxnLst/>
              <a:rect r="r" b="b" t="t" l="l"/>
              <a:pathLst>
                <a:path h="769620" w="748030">
                  <a:moveTo>
                    <a:pt x="748030" y="271780"/>
                  </a:moveTo>
                  <a:cubicBezTo>
                    <a:pt x="748030" y="511810"/>
                    <a:pt x="720090" y="574040"/>
                    <a:pt x="684530" y="619760"/>
                  </a:cubicBezTo>
                  <a:cubicBezTo>
                    <a:pt x="647700" y="666750"/>
                    <a:pt x="594360" y="708660"/>
                    <a:pt x="539750" y="732790"/>
                  </a:cubicBezTo>
                  <a:cubicBezTo>
                    <a:pt x="486410" y="756920"/>
                    <a:pt x="420370" y="769620"/>
                    <a:pt x="360680" y="765810"/>
                  </a:cubicBezTo>
                  <a:cubicBezTo>
                    <a:pt x="302260" y="762000"/>
                    <a:pt x="237490" y="741680"/>
                    <a:pt x="186690" y="711200"/>
                  </a:cubicBezTo>
                  <a:cubicBezTo>
                    <a:pt x="135890" y="680720"/>
                    <a:pt x="88900" y="632460"/>
                    <a:pt x="58420" y="581660"/>
                  </a:cubicBezTo>
                  <a:cubicBezTo>
                    <a:pt x="27940" y="532130"/>
                    <a:pt x="7620" y="467360"/>
                    <a:pt x="3810" y="407670"/>
                  </a:cubicBezTo>
                  <a:cubicBezTo>
                    <a:pt x="0" y="349250"/>
                    <a:pt x="12700" y="283210"/>
                    <a:pt x="36830" y="228600"/>
                  </a:cubicBezTo>
                  <a:cubicBezTo>
                    <a:pt x="60960" y="175260"/>
                    <a:pt x="102870" y="121920"/>
                    <a:pt x="148590" y="85090"/>
                  </a:cubicBezTo>
                  <a:cubicBezTo>
                    <a:pt x="195580" y="48260"/>
                    <a:pt x="257810" y="21590"/>
                    <a:pt x="314960" y="10160"/>
                  </a:cubicBezTo>
                  <a:cubicBezTo>
                    <a:pt x="373380" y="0"/>
                    <a:pt x="44069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51" id="151"/>
          <p:cNvGrpSpPr/>
          <p:nvPr/>
        </p:nvGrpSpPr>
        <p:grpSpPr>
          <a:xfrm rot="0">
            <a:off x="16168688" y="7938135"/>
            <a:ext cx="642938" cy="642938"/>
            <a:chOff x="0" y="0"/>
            <a:chExt cx="857250" cy="857250"/>
          </a:xfrm>
        </p:grpSpPr>
        <p:sp>
          <p:nvSpPr>
            <p:cNvPr name="Freeform 152" id="152"/>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2770"/>
                    <a:pt x="684530" y="619760"/>
                  </a:cubicBezTo>
                  <a:cubicBezTo>
                    <a:pt x="647700" y="666750"/>
                    <a:pt x="594360" y="708660"/>
                    <a:pt x="541020" y="732790"/>
                  </a:cubicBezTo>
                  <a:cubicBezTo>
                    <a:pt x="486410" y="756920"/>
                    <a:pt x="420370" y="768350"/>
                    <a:pt x="360680" y="764540"/>
                  </a:cubicBezTo>
                  <a:cubicBezTo>
                    <a:pt x="302260" y="762000"/>
                    <a:pt x="237490" y="741680"/>
                    <a:pt x="186690" y="711200"/>
                  </a:cubicBezTo>
                  <a:cubicBezTo>
                    <a:pt x="137160" y="680720"/>
                    <a:pt x="88900" y="632460"/>
                    <a:pt x="58420" y="581660"/>
                  </a:cubicBezTo>
                  <a:cubicBezTo>
                    <a:pt x="27940" y="530860"/>
                    <a:pt x="7620" y="466090"/>
                    <a:pt x="3810" y="407670"/>
                  </a:cubicBezTo>
                  <a:cubicBezTo>
                    <a:pt x="0" y="349250"/>
                    <a:pt x="12700" y="281940"/>
                    <a:pt x="36830" y="228600"/>
                  </a:cubicBezTo>
                  <a:cubicBezTo>
                    <a:pt x="60960" y="173990"/>
                    <a:pt x="102870" y="120650"/>
                    <a:pt x="149860" y="85090"/>
                  </a:cubicBezTo>
                  <a:cubicBezTo>
                    <a:pt x="195580" y="48260"/>
                    <a:pt x="257810" y="20320"/>
                    <a:pt x="314960" y="10160"/>
                  </a:cubicBezTo>
                  <a:cubicBezTo>
                    <a:pt x="373380" y="0"/>
                    <a:pt x="440690" y="3810"/>
                    <a:pt x="497840" y="21590"/>
                  </a:cubicBezTo>
                  <a:cubicBezTo>
                    <a:pt x="553720" y="38100"/>
                    <a:pt x="654050" y="115570"/>
                    <a:pt x="654050" y="115570"/>
                  </a:cubicBezTo>
                </a:path>
              </a:pathLst>
            </a:custGeom>
            <a:solidFill>
              <a:srgbClr val="FFFFFF"/>
            </a:solidFill>
            <a:ln cap="sq">
              <a:noFill/>
              <a:prstDash val="solid"/>
              <a:miter/>
            </a:ln>
          </p:spPr>
        </p:sp>
      </p:grpSp>
      <p:grpSp>
        <p:nvGrpSpPr>
          <p:cNvPr name="Group 153" id="153"/>
          <p:cNvGrpSpPr/>
          <p:nvPr/>
        </p:nvGrpSpPr>
        <p:grpSpPr>
          <a:xfrm rot="0">
            <a:off x="16315373" y="7882890"/>
            <a:ext cx="642938" cy="642938"/>
            <a:chOff x="0" y="0"/>
            <a:chExt cx="857250" cy="857250"/>
          </a:xfrm>
        </p:grpSpPr>
        <p:sp>
          <p:nvSpPr>
            <p:cNvPr name="Freeform 154" id="154"/>
            <p:cNvSpPr/>
            <p:nvPr/>
          </p:nvSpPr>
          <p:spPr>
            <a:xfrm flipH="false" flipV="false" rot="0">
              <a:off x="48260" y="40640"/>
              <a:ext cx="746760" cy="768350"/>
            </a:xfrm>
            <a:custGeom>
              <a:avLst/>
              <a:gdLst/>
              <a:ahLst/>
              <a:cxnLst/>
              <a:rect r="r" b="b" t="t" l="l"/>
              <a:pathLst>
                <a:path h="768350" w="746760">
                  <a:moveTo>
                    <a:pt x="746760" y="271780"/>
                  </a:moveTo>
                  <a:cubicBezTo>
                    <a:pt x="746760" y="511810"/>
                    <a:pt x="720090" y="574040"/>
                    <a:pt x="683260" y="619760"/>
                  </a:cubicBezTo>
                  <a:cubicBezTo>
                    <a:pt x="646430" y="666750"/>
                    <a:pt x="593090" y="708660"/>
                    <a:pt x="539750" y="732790"/>
                  </a:cubicBezTo>
                  <a:cubicBezTo>
                    <a:pt x="486410" y="756920"/>
                    <a:pt x="419100" y="768350"/>
                    <a:pt x="360680" y="765810"/>
                  </a:cubicBezTo>
                  <a:cubicBezTo>
                    <a:pt x="300990" y="762000"/>
                    <a:pt x="236220" y="741680"/>
                    <a:pt x="186690" y="711200"/>
                  </a:cubicBezTo>
                  <a:cubicBezTo>
                    <a:pt x="135890" y="680720"/>
                    <a:pt x="87630" y="632460"/>
                    <a:pt x="57150" y="581660"/>
                  </a:cubicBezTo>
                  <a:cubicBezTo>
                    <a:pt x="26670" y="532130"/>
                    <a:pt x="6350" y="467360"/>
                    <a:pt x="2540" y="407670"/>
                  </a:cubicBezTo>
                  <a:cubicBezTo>
                    <a:pt x="0" y="349250"/>
                    <a:pt x="11430" y="281940"/>
                    <a:pt x="35560" y="228600"/>
                  </a:cubicBezTo>
                  <a:cubicBezTo>
                    <a:pt x="59690" y="175260"/>
                    <a:pt x="101600" y="121920"/>
                    <a:pt x="148590" y="85090"/>
                  </a:cubicBezTo>
                  <a:cubicBezTo>
                    <a:pt x="194310" y="48260"/>
                    <a:pt x="256540" y="20320"/>
                    <a:pt x="314960" y="10160"/>
                  </a:cubicBezTo>
                  <a:cubicBezTo>
                    <a:pt x="372110" y="0"/>
                    <a:pt x="440690" y="3810"/>
                    <a:pt x="496570" y="21590"/>
                  </a:cubicBezTo>
                  <a:cubicBezTo>
                    <a:pt x="552450" y="39370"/>
                    <a:pt x="652780" y="115570"/>
                    <a:pt x="652780" y="115570"/>
                  </a:cubicBezTo>
                </a:path>
              </a:pathLst>
            </a:custGeom>
            <a:solidFill>
              <a:srgbClr val="FFFFFF"/>
            </a:solidFill>
            <a:ln cap="sq">
              <a:noFill/>
              <a:prstDash val="solid"/>
              <a:miter/>
            </a:ln>
          </p:spPr>
        </p:sp>
      </p:grpSp>
      <p:grpSp>
        <p:nvGrpSpPr>
          <p:cNvPr name="Group 155" id="155"/>
          <p:cNvGrpSpPr/>
          <p:nvPr/>
        </p:nvGrpSpPr>
        <p:grpSpPr>
          <a:xfrm rot="0">
            <a:off x="16040100" y="7882890"/>
            <a:ext cx="642938" cy="642938"/>
            <a:chOff x="0" y="0"/>
            <a:chExt cx="857250" cy="857250"/>
          </a:xfrm>
        </p:grpSpPr>
        <p:sp>
          <p:nvSpPr>
            <p:cNvPr name="Freeform 156" id="156"/>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4040"/>
                    <a:pt x="684530" y="619760"/>
                  </a:cubicBezTo>
                  <a:cubicBezTo>
                    <a:pt x="647700" y="666750"/>
                    <a:pt x="594360" y="708660"/>
                    <a:pt x="541020" y="732790"/>
                  </a:cubicBezTo>
                  <a:cubicBezTo>
                    <a:pt x="486410" y="756920"/>
                    <a:pt x="420370" y="768350"/>
                    <a:pt x="360680" y="765810"/>
                  </a:cubicBezTo>
                  <a:cubicBezTo>
                    <a:pt x="302260" y="762000"/>
                    <a:pt x="237490" y="741680"/>
                    <a:pt x="186690" y="711200"/>
                  </a:cubicBezTo>
                  <a:cubicBezTo>
                    <a:pt x="137160" y="680720"/>
                    <a:pt x="88900" y="632460"/>
                    <a:pt x="58420" y="581660"/>
                  </a:cubicBezTo>
                  <a:cubicBezTo>
                    <a:pt x="27940" y="532130"/>
                    <a:pt x="7620" y="467360"/>
                    <a:pt x="3810" y="407670"/>
                  </a:cubicBezTo>
                  <a:cubicBezTo>
                    <a:pt x="0" y="349250"/>
                    <a:pt x="12700" y="281940"/>
                    <a:pt x="36830" y="228600"/>
                  </a:cubicBezTo>
                  <a:cubicBezTo>
                    <a:pt x="60960" y="175260"/>
                    <a:pt x="102870" y="121920"/>
                    <a:pt x="149860" y="85090"/>
                  </a:cubicBezTo>
                  <a:cubicBezTo>
                    <a:pt x="195580" y="48260"/>
                    <a:pt x="257810" y="20320"/>
                    <a:pt x="314960" y="10160"/>
                  </a:cubicBezTo>
                  <a:cubicBezTo>
                    <a:pt x="373380" y="0"/>
                    <a:pt x="44069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57" id="157"/>
          <p:cNvGrpSpPr/>
          <p:nvPr/>
        </p:nvGrpSpPr>
        <p:grpSpPr>
          <a:xfrm rot="0">
            <a:off x="15893415" y="7882890"/>
            <a:ext cx="642938" cy="642938"/>
            <a:chOff x="0" y="0"/>
            <a:chExt cx="857250" cy="857250"/>
          </a:xfrm>
        </p:grpSpPr>
        <p:sp>
          <p:nvSpPr>
            <p:cNvPr name="Freeform 158" id="158"/>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4040"/>
                    <a:pt x="683260" y="619760"/>
                  </a:cubicBezTo>
                  <a:cubicBezTo>
                    <a:pt x="647700" y="666750"/>
                    <a:pt x="594360" y="708660"/>
                    <a:pt x="539750" y="732790"/>
                  </a:cubicBezTo>
                  <a:cubicBezTo>
                    <a:pt x="486410" y="756920"/>
                    <a:pt x="419100" y="768350"/>
                    <a:pt x="360680" y="765810"/>
                  </a:cubicBezTo>
                  <a:cubicBezTo>
                    <a:pt x="302260" y="762000"/>
                    <a:pt x="237490" y="741680"/>
                    <a:pt x="186690" y="711200"/>
                  </a:cubicBezTo>
                  <a:cubicBezTo>
                    <a:pt x="135890" y="680720"/>
                    <a:pt x="88900" y="632460"/>
                    <a:pt x="57150" y="581660"/>
                  </a:cubicBezTo>
                  <a:cubicBezTo>
                    <a:pt x="26670" y="532130"/>
                    <a:pt x="7620" y="467360"/>
                    <a:pt x="3810" y="407670"/>
                  </a:cubicBezTo>
                  <a:cubicBezTo>
                    <a:pt x="0" y="349250"/>
                    <a:pt x="12700" y="281940"/>
                    <a:pt x="36830" y="228600"/>
                  </a:cubicBezTo>
                  <a:cubicBezTo>
                    <a:pt x="60960" y="175260"/>
                    <a:pt x="102870" y="121920"/>
                    <a:pt x="148590" y="85090"/>
                  </a:cubicBezTo>
                  <a:cubicBezTo>
                    <a:pt x="195580" y="48260"/>
                    <a:pt x="256540" y="20320"/>
                    <a:pt x="314960" y="10160"/>
                  </a:cubicBezTo>
                  <a:cubicBezTo>
                    <a:pt x="373380" y="0"/>
                    <a:pt x="440690" y="3810"/>
                    <a:pt x="497840" y="21590"/>
                  </a:cubicBezTo>
                  <a:cubicBezTo>
                    <a:pt x="553720" y="39370"/>
                    <a:pt x="652780" y="115570"/>
                    <a:pt x="652780" y="115570"/>
                  </a:cubicBezTo>
                </a:path>
              </a:pathLst>
            </a:custGeom>
            <a:solidFill>
              <a:srgbClr val="FFFFFF"/>
            </a:solidFill>
            <a:ln cap="sq">
              <a:noFill/>
              <a:prstDash val="solid"/>
              <a:miter/>
            </a:ln>
          </p:spPr>
        </p:sp>
      </p:grpSp>
      <p:grpSp>
        <p:nvGrpSpPr>
          <p:cNvPr name="Group 159" id="159"/>
          <p:cNvGrpSpPr/>
          <p:nvPr/>
        </p:nvGrpSpPr>
        <p:grpSpPr>
          <a:xfrm rot="0">
            <a:off x="15709582" y="7864793"/>
            <a:ext cx="642938" cy="642938"/>
            <a:chOff x="0" y="0"/>
            <a:chExt cx="857250" cy="857250"/>
          </a:xfrm>
        </p:grpSpPr>
        <p:sp>
          <p:nvSpPr>
            <p:cNvPr name="Freeform 160" id="160"/>
            <p:cNvSpPr/>
            <p:nvPr/>
          </p:nvSpPr>
          <p:spPr>
            <a:xfrm flipH="false" flipV="false" rot="0">
              <a:off x="46990" y="39370"/>
              <a:ext cx="748030" cy="769620"/>
            </a:xfrm>
            <a:custGeom>
              <a:avLst/>
              <a:gdLst/>
              <a:ahLst/>
              <a:cxnLst/>
              <a:rect r="r" b="b" t="t" l="l"/>
              <a:pathLst>
                <a:path h="769620" w="748030">
                  <a:moveTo>
                    <a:pt x="748030" y="273050"/>
                  </a:moveTo>
                  <a:cubicBezTo>
                    <a:pt x="748030" y="513080"/>
                    <a:pt x="720090" y="574040"/>
                    <a:pt x="684530" y="621030"/>
                  </a:cubicBezTo>
                  <a:cubicBezTo>
                    <a:pt x="647700" y="666750"/>
                    <a:pt x="594360" y="708660"/>
                    <a:pt x="539750" y="732790"/>
                  </a:cubicBezTo>
                  <a:cubicBezTo>
                    <a:pt x="486410" y="758190"/>
                    <a:pt x="420370" y="769620"/>
                    <a:pt x="360680" y="765810"/>
                  </a:cubicBezTo>
                  <a:cubicBezTo>
                    <a:pt x="302260" y="763270"/>
                    <a:pt x="237490" y="742950"/>
                    <a:pt x="186690" y="712470"/>
                  </a:cubicBezTo>
                  <a:cubicBezTo>
                    <a:pt x="135890" y="681990"/>
                    <a:pt x="88900" y="633730"/>
                    <a:pt x="58420" y="582930"/>
                  </a:cubicBezTo>
                  <a:cubicBezTo>
                    <a:pt x="27940" y="532130"/>
                    <a:pt x="7620" y="467360"/>
                    <a:pt x="3810" y="408940"/>
                  </a:cubicBezTo>
                  <a:cubicBezTo>
                    <a:pt x="0" y="350520"/>
                    <a:pt x="12700" y="283210"/>
                    <a:pt x="36830" y="229870"/>
                  </a:cubicBezTo>
                  <a:cubicBezTo>
                    <a:pt x="60960" y="175260"/>
                    <a:pt x="102870" y="121920"/>
                    <a:pt x="148590" y="86360"/>
                  </a:cubicBezTo>
                  <a:cubicBezTo>
                    <a:pt x="195580" y="49530"/>
                    <a:pt x="257810" y="21590"/>
                    <a:pt x="314960" y="11430"/>
                  </a:cubicBezTo>
                  <a:cubicBezTo>
                    <a:pt x="373380" y="0"/>
                    <a:pt x="440690" y="5080"/>
                    <a:pt x="497840" y="21590"/>
                  </a:cubicBezTo>
                  <a:cubicBezTo>
                    <a:pt x="553720" y="39370"/>
                    <a:pt x="654050" y="116840"/>
                    <a:pt x="654050" y="116840"/>
                  </a:cubicBezTo>
                </a:path>
              </a:pathLst>
            </a:custGeom>
            <a:solidFill>
              <a:srgbClr val="FFFFFF"/>
            </a:solidFill>
            <a:ln cap="sq">
              <a:noFill/>
              <a:prstDash val="solid"/>
              <a:miter/>
            </a:ln>
          </p:spPr>
        </p:sp>
      </p:grpSp>
      <p:grpSp>
        <p:nvGrpSpPr>
          <p:cNvPr name="Group 161" id="161"/>
          <p:cNvGrpSpPr/>
          <p:nvPr/>
        </p:nvGrpSpPr>
        <p:grpSpPr>
          <a:xfrm rot="0">
            <a:off x="15580995" y="7882890"/>
            <a:ext cx="642938" cy="642938"/>
            <a:chOff x="0" y="0"/>
            <a:chExt cx="857250" cy="857250"/>
          </a:xfrm>
        </p:grpSpPr>
        <p:sp>
          <p:nvSpPr>
            <p:cNvPr name="Freeform 162" id="162"/>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4040"/>
                    <a:pt x="684530" y="619760"/>
                  </a:cubicBezTo>
                  <a:cubicBezTo>
                    <a:pt x="647700" y="666750"/>
                    <a:pt x="594360" y="708660"/>
                    <a:pt x="539750" y="732790"/>
                  </a:cubicBezTo>
                  <a:cubicBezTo>
                    <a:pt x="486410" y="756920"/>
                    <a:pt x="420370" y="768350"/>
                    <a:pt x="360680" y="765810"/>
                  </a:cubicBezTo>
                  <a:cubicBezTo>
                    <a:pt x="302260" y="762000"/>
                    <a:pt x="237490" y="741680"/>
                    <a:pt x="186690" y="711200"/>
                  </a:cubicBezTo>
                  <a:cubicBezTo>
                    <a:pt x="135890" y="680720"/>
                    <a:pt x="88900" y="632460"/>
                    <a:pt x="58420" y="581660"/>
                  </a:cubicBezTo>
                  <a:cubicBezTo>
                    <a:pt x="27940" y="532130"/>
                    <a:pt x="7620" y="467360"/>
                    <a:pt x="3810" y="407670"/>
                  </a:cubicBezTo>
                  <a:cubicBezTo>
                    <a:pt x="0" y="349250"/>
                    <a:pt x="12700" y="281940"/>
                    <a:pt x="36830" y="228600"/>
                  </a:cubicBezTo>
                  <a:cubicBezTo>
                    <a:pt x="60960" y="175260"/>
                    <a:pt x="102870" y="121920"/>
                    <a:pt x="148590" y="85090"/>
                  </a:cubicBezTo>
                  <a:cubicBezTo>
                    <a:pt x="195580" y="48260"/>
                    <a:pt x="257810" y="20320"/>
                    <a:pt x="314960" y="10160"/>
                  </a:cubicBezTo>
                  <a:cubicBezTo>
                    <a:pt x="373380" y="0"/>
                    <a:pt x="44069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63" id="163"/>
          <p:cNvGrpSpPr/>
          <p:nvPr/>
        </p:nvGrpSpPr>
        <p:grpSpPr>
          <a:xfrm rot="0">
            <a:off x="16297275" y="7882890"/>
            <a:ext cx="642938" cy="642938"/>
            <a:chOff x="0" y="0"/>
            <a:chExt cx="857250" cy="857250"/>
          </a:xfrm>
        </p:grpSpPr>
        <p:sp>
          <p:nvSpPr>
            <p:cNvPr name="Freeform 164" id="164"/>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4040"/>
                    <a:pt x="684530" y="619760"/>
                  </a:cubicBezTo>
                  <a:cubicBezTo>
                    <a:pt x="647700" y="666750"/>
                    <a:pt x="594360" y="708660"/>
                    <a:pt x="541020" y="732790"/>
                  </a:cubicBezTo>
                  <a:cubicBezTo>
                    <a:pt x="486410" y="756920"/>
                    <a:pt x="420370" y="768350"/>
                    <a:pt x="360680" y="765810"/>
                  </a:cubicBezTo>
                  <a:cubicBezTo>
                    <a:pt x="302260" y="762000"/>
                    <a:pt x="237490" y="741680"/>
                    <a:pt x="186690" y="711200"/>
                  </a:cubicBezTo>
                  <a:cubicBezTo>
                    <a:pt x="137160" y="680720"/>
                    <a:pt x="88900" y="632460"/>
                    <a:pt x="58420" y="581660"/>
                  </a:cubicBezTo>
                  <a:cubicBezTo>
                    <a:pt x="27940" y="532130"/>
                    <a:pt x="7620" y="467360"/>
                    <a:pt x="3810" y="407670"/>
                  </a:cubicBezTo>
                  <a:cubicBezTo>
                    <a:pt x="0" y="349250"/>
                    <a:pt x="12700" y="281940"/>
                    <a:pt x="36830" y="228600"/>
                  </a:cubicBezTo>
                  <a:cubicBezTo>
                    <a:pt x="60960" y="175260"/>
                    <a:pt x="102870" y="121920"/>
                    <a:pt x="149860" y="85090"/>
                  </a:cubicBezTo>
                  <a:cubicBezTo>
                    <a:pt x="195580" y="48260"/>
                    <a:pt x="257810" y="20320"/>
                    <a:pt x="314960" y="10160"/>
                  </a:cubicBezTo>
                  <a:cubicBezTo>
                    <a:pt x="373380" y="0"/>
                    <a:pt x="44069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65" id="165"/>
          <p:cNvGrpSpPr/>
          <p:nvPr/>
        </p:nvGrpSpPr>
        <p:grpSpPr>
          <a:xfrm rot="0">
            <a:off x="15525750" y="7882890"/>
            <a:ext cx="642938" cy="642938"/>
            <a:chOff x="0" y="0"/>
            <a:chExt cx="857250" cy="857250"/>
          </a:xfrm>
        </p:grpSpPr>
        <p:sp>
          <p:nvSpPr>
            <p:cNvPr name="Freeform 166" id="166"/>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4040"/>
                    <a:pt x="684530" y="619760"/>
                  </a:cubicBezTo>
                  <a:cubicBezTo>
                    <a:pt x="647700" y="666750"/>
                    <a:pt x="594360" y="708660"/>
                    <a:pt x="541020" y="732790"/>
                  </a:cubicBezTo>
                  <a:cubicBezTo>
                    <a:pt x="486410" y="756920"/>
                    <a:pt x="420370" y="768350"/>
                    <a:pt x="360680" y="765810"/>
                  </a:cubicBezTo>
                  <a:cubicBezTo>
                    <a:pt x="302260" y="762000"/>
                    <a:pt x="237490" y="741680"/>
                    <a:pt x="186690" y="711200"/>
                  </a:cubicBezTo>
                  <a:cubicBezTo>
                    <a:pt x="137160" y="680720"/>
                    <a:pt x="88900" y="632460"/>
                    <a:pt x="58420" y="581660"/>
                  </a:cubicBezTo>
                  <a:cubicBezTo>
                    <a:pt x="27940" y="532130"/>
                    <a:pt x="7620" y="467360"/>
                    <a:pt x="3810" y="407670"/>
                  </a:cubicBezTo>
                  <a:cubicBezTo>
                    <a:pt x="0" y="349250"/>
                    <a:pt x="12700" y="281940"/>
                    <a:pt x="36830" y="228600"/>
                  </a:cubicBezTo>
                  <a:cubicBezTo>
                    <a:pt x="60960" y="175260"/>
                    <a:pt x="102870" y="121920"/>
                    <a:pt x="149860" y="85090"/>
                  </a:cubicBezTo>
                  <a:cubicBezTo>
                    <a:pt x="195580" y="48260"/>
                    <a:pt x="257810" y="20320"/>
                    <a:pt x="314960" y="10160"/>
                  </a:cubicBezTo>
                  <a:cubicBezTo>
                    <a:pt x="373380" y="0"/>
                    <a:pt x="44069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67" id="167"/>
          <p:cNvGrpSpPr/>
          <p:nvPr/>
        </p:nvGrpSpPr>
        <p:grpSpPr>
          <a:xfrm rot="0">
            <a:off x="16242030" y="7882890"/>
            <a:ext cx="642938" cy="642938"/>
            <a:chOff x="0" y="0"/>
            <a:chExt cx="857250" cy="857250"/>
          </a:xfrm>
        </p:grpSpPr>
        <p:sp>
          <p:nvSpPr>
            <p:cNvPr name="Freeform 168" id="168"/>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4040"/>
                    <a:pt x="684530" y="619760"/>
                  </a:cubicBezTo>
                  <a:cubicBezTo>
                    <a:pt x="647700" y="666750"/>
                    <a:pt x="594360" y="708660"/>
                    <a:pt x="541020" y="732790"/>
                  </a:cubicBezTo>
                  <a:cubicBezTo>
                    <a:pt x="486410" y="756920"/>
                    <a:pt x="420370" y="768350"/>
                    <a:pt x="361950" y="765810"/>
                  </a:cubicBezTo>
                  <a:cubicBezTo>
                    <a:pt x="302260" y="762000"/>
                    <a:pt x="237490" y="741680"/>
                    <a:pt x="186690" y="711200"/>
                  </a:cubicBezTo>
                  <a:cubicBezTo>
                    <a:pt x="137160" y="680720"/>
                    <a:pt x="88900" y="632460"/>
                    <a:pt x="58420" y="581660"/>
                  </a:cubicBezTo>
                  <a:cubicBezTo>
                    <a:pt x="27940" y="532130"/>
                    <a:pt x="7620" y="467360"/>
                    <a:pt x="3810" y="407670"/>
                  </a:cubicBezTo>
                  <a:cubicBezTo>
                    <a:pt x="0" y="349250"/>
                    <a:pt x="12700" y="281940"/>
                    <a:pt x="36830" y="228600"/>
                  </a:cubicBezTo>
                  <a:cubicBezTo>
                    <a:pt x="60960" y="175260"/>
                    <a:pt x="102870" y="121920"/>
                    <a:pt x="149860" y="85090"/>
                  </a:cubicBezTo>
                  <a:cubicBezTo>
                    <a:pt x="195580" y="48260"/>
                    <a:pt x="257810" y="20320"/>
                    <a:pt x="316230" y="10160"/>
                  </a:cubicBezTo>
                  <a:cubicBezTo>
                    <a:pt x="373380" y="0"/>
                    <a:pt x="44196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69" id="169"/>
          <p:cNvGrpSpPr/>
          <p:nvPr/>
        </p:nvGrpSpPr>
        <p:grpSpPr>
          <a:xfrm rot="0">
            <a:off x="15874365" y="8581072"/>
            <a:ext cx="642938" cy="642938"/>
            <a:chOff x="0" y="0"/>
            <a:chExt cx="857250" cy="857250"/>
          </a:xfrm>
        </p:grpSpPr>
        <p:sp>
          <p:nvSpPr>
            <p:cNvPr name="Freeform 170" id="170"/>
            <p:cNvSpPr/>
            <p:nvPr/>
          </p:nvSpPr>
          <p:spPr>
            <a:xfrm flipH="false" flipV="false" rot="0">
              <a:off x="48260" y="40640"/>
              <a:ext cx="748030" cy="768350"/>
            </a:xfrm>
            <a:custGeom>
              <a:avLst/>
              <a:gdLst/>
              <a:ahLst/>
              <a:cxnLst/>
              <a:rect r="r" b="b" t="t" l="l"/>
              <a:pathLst>
                <a:path h="768350" w="748030">
                  <a:moveTo>
                    <a:pt x="746760" y="271780"/>
                  </a:moveTo>
                  <a:cubicBezTo>
                    <a:pt x="748030" y="511810"/>
                    <a:pt x="720090" y="572770"/>
                    <a:pt x="683260" y="619760"/>
                  </a:cubicBezTo>
                  <a:cubicBezTo>
                    <a:pt x="646430" y="666750"/>
                    <a:pt x="593090" y="708660"/>
                    <a:pt x="539750" y="732790"/>
                  </a:cubicBezTo>
                  <a:cubicBezTo>
                    <a:pt x="486410" y="756920"/>
                    <a:pt x="419100" y="768350"/>
                    <a:pt x="360680" y="764540"/>
                  </a:cubicBezTo>
                  <a:cubicBezTo>
                    <a:pt x="300990" y="762000"/>
                    <a:pt x="236220" y="741680"/>
                    <a:pt x="186690" y="711200"/>
                  </a:cubicBezTo>
                  <a:cubicBezTo>
                    <a:pt x="135890" y="680720"/>
                    <a:pt x="87630" y="632460"/>
                    <a:pt x="57150" y="581660"/>
                  </a:cubicBezTo>
                  <a:cubicBezTo>
                    <a:pt x="26670" y="530860"/>
                    <a:pt x="6350" y="466090"/>
                    <a:pt x="2540" y="407670"/>
                  </a:cubicBezTo>
                  <a:cubicBezTo>
                    <a:pt x="0" y="349250"/>
                    <a:pt x="11430" y="281940"/>
                    <a:pt x="35560" y="228600"/>
                  </a:cubicBezTo>
                  <a:cubicBezTo>
                    <a:pt x="59690" y="173990"/>
                    <a:pt x="101600" y="120650"/>
                    <a:pt x="148590" y="85090"/>
                  </a:cubicBezTo>
                  <a:cubicBezTo>
                    <a:pt x="195580" y="48260"/>
                    <a:pt x="256540" y="20320"/>
                    <a:pt x="314960" y="10160"/>
                  </a:cubicBezTo>
                  <a:cubicBezTo>
                    <a:pt x="373380" y="0"/>
                    <a:pt x="440690" y="3810"/>
                    <a:pt x="496570" y="21590"/>
                  </a:cubicBezTo>
                  <a:cubicBezTo>
                    <a:pt x="553720" y="38100"/>
                    <a:pt x="652780" y="115570"/>
                    <a:pt x="652780" y="115570"/>
                  </a:cubicBezTo>
                </a:path>
              </a:pathLst>
            </a:custGeom>
            <a:solidFill>
              <a:srgbClr val="FFFFFF"/>
            </a:solidFill>
            <a:ln cap="sq">
              <a:noFill/>
              <a:prstDash val="solid"/>
              <a:miter/>
            </a:ln>
          </p:spPr>
        </p:sp>
      </p:grpSp>
      <p:grpSp>
        <p:nvGrpSpPr>
          <p:cNvPr name="Group 171" id="171"/>
          <p:cNvGrpSpPr/>
          <p:nvPr/>
        </p:nvGrpSpPr>
        <p:grpSpPr>
          <a:xfrm rot="0">
            <a:off x="15599093" y="8581072"/>
            <a:ext cx="642938" cy="642938"/>
            <a:chOff x="0" y="0"/>
            <a:chExt cx="857250" cy="857250"/>
          </a:xfrm>
        </p:grpSpPr>
        <p:sp>
          <p:nvSpPr>
            <p:cNvPr name="Freeform 172" id="172"/>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2770"/>
                    <a:pt x="684530" y="619760"/>
                  </a:cubicBezTo>
                  <a:cubicBezTo>
                    <a:pt x="647700" y="666750"/>
                    <a:pt x="594360" y="708660"/>
                    <a:pt x="541020" y="732790"/>
                  </a:cubicBezTo>
                  <a:cubicBezTo>
                    <a:pt x="486410" y="756920"/>
                    <a:pt x="420370" y="768350"/>
                    <a:pt x="361950" y="764540"/>
                  </a:cubicBezTo>
                  <a:cubicBezTo>
                    <a:pt x="302260" y="762000"/>
                    <a:pt x="237490" y="741680"/>
                    <a:pt x="186690" y="711200"/>
                  </a:cubicBezTo>
                  <a:cubicBezTo>
                    <a:pt x="137160" y="680720"/>
                    <a:pt x="88900" y="632460"/>
                    <a:pt x="58420" y="581660"/>
                  </a:cubicBezTo>
                  <a:cubicBezTo>
                    <a:pt x="27940" y="530860"/>
                    <a:pt x="7620" y="466090"/>
                    <a:pt x="3810" y="407670"/>
                  </a:cubicBezTo>
                  <a:cubicBezTo>
                    <a:pt x="0" y="349250"/>
                    <a:pt x="12700" y="281940"/>
                    <a:pt x="36830" y="228600"/>
                  </a:cubicBezTo>
                  <a:cubicBezTo>
                    <a:pt x="60960" y="173990"/>
                    <a:pt x="102870" y="120650"/>
                    <a:pt x="149860" y="85090"/>
                  </a:cubicBezTo>
                  <a:cubicBezTo>
                    <a:pt x="195580" y="48260"/>
                    <a:pt x="257810" y="20320"/>
                    <a:pt x="316230" y="10160"/>
                  </a:cubicBezTo>
                  <a:cubicBezTo>
                    <a:pt x="373380" y="0"/>
                    <a:pt x="441960" y="3810"/>
                    <a:pt x="497840" y="21590"/>
                  </a:cubicBezTo>
                  <a:cubicBezTo>
                    <a:pt x="553720" y="38100"/>
                    <a:pt x="654050" y="115570"/>
                    <a:pt x="654050" y="115570"/>
                  </a:cubicBezTo>
                </a:path>
              </a:pathLst>
            </a:custGeom>
            <a:solidFill>
              <a:srgbClr val="FFFFFF"/>
            </a:solidFill>
            <a:ln cap="sq">
              <a:noFill/>
              <a:prstDash val="solid"/>
              <a:miter/>
            </a:ln>
          </p:spPr>
        </p:sp>
      </p:grpSp>
      <p:grpSp>
        <p:nvGrpSpPr>
          <p:cNvPr name="Group 173" id="173"/>
          <p:cNvGrpSpPr/>
          <p:nvPr/>
        </p:nvGrpSpPr>
        <p:grpSpPr>
          <a:xfrm rot="0">
            <a:off x="15599093" y="8507730"/>
            <a:ext cx="642938" cy="642938"/>
            <a:chOff x="0" y="0"/>
            <a:chExt cx="857250" cy="857250"/>
          </a:xfrm>
        </p:grpSpPr>
        <p:sp>
          <p:nvSpPr>
            <p:cNvPr name="Freeform 174" id="174"/>
            <p:cNvSpPr/>
            <p:nvPr/>
          </p:nvSpPr>
          <p:spPr>
            <a:xfrm flipH="false" flipV="false" rot="0">
              <a:off x="46990" y="39370"/>
              <a:ext cx="748030" cy="769620"/>
            </a:xfrm>
            <a:custGeom>
              <a:avLst/>
              <a:gdLst/>
              <a:ahLst/>
              <a:cxnLst/>
              <a:rect r="r" b="b" t="t" l="l"/>
              <a:pathLst>
                <a:path h="769620" w="748030">
                  <a:moveTo>
                    <a:pt x="748030" y="273050"/>
                  </a:moveTo>
                  <a:cubicBezTo>
                    <a:pt x="748030" y="513080"/>
                    <a:pt x="720090" y="574040"/>
                    <a:pt x="684530" y="621030"/>
                  </a:cubicBezTo>
                  <a:cubicBezTo>
                    <a:pt x="647700" y="666750"/>
                    <a:pt x="594360" y="708660"/>
                    <a:pt x="541020" y="732790"/>
                  </a:cubicBezTo>
                  <a:cubicBezTo>
                    <a:pt x="486410" y="758190"/>
                    <a:pt x="420370" y="769620"/>
                    <a:pt x="361950" y="765810"/>
                  </a:cubicBezTo>
                  <a:cubicBezTo>
                    <a:pt x="302260" y="763270"/>
                    <a:pt x="237490" y="742950"/>
                    <a:pt x="186690" y="712470"/>
                  </a:cubicBezTo>
                  <a:cubicBezTo>
                    <a:pt x="137160" y="681990"/>
                    <a:pt x="88900" y="633730"/>
                    <a:pt x="58420" y="582930"/>
                  </a:cubicBezTo>
                  <a:cubicBezTo>
                    <a:pt x="27940" y="532130"/>
                    <a:pt x="7620" y="467360"/>
                    <a:pt x="3810" y="408940"/>
                  </a:cubicBezTo>
                  <a:cubicBezTo>
                    <a:pt x="0" y="350520"/>
                    <a:pt x="12700" y="283210"/>
                    <a:pt x="36830" y="229870"/>
                  </a:cubicBezTo>
                  <a:cubicBezTo>
                    <a:pt x="60960" y="175260"/>
                    <a:pt x="102870" y="121920"/>
                    <a:pt x="149860" y="86360"/>
                  </a:cubicBezTo>
                  <a:cubicBezTo>
                    <a:pt x="195580" y="49530"/>
                    <a:pt x="257810" y="21590"/>
                    <a:pt x="316230" y="11430"/>
                  </a:cubicBezTo>
                  <a:cubicBezTo>
                    <a:pt x="373380" y="0"/>
                    <a:pt x="441960" y="5080"/>
                    <a:pt x="497840" y="21590"/>
                  </a:cubicBezTo>
                  <a:cubicBezTo>
                    <a:pt x="553720" y="39370"/>
                    <a:pt x="654050" y="116840"/>
                    <a:pt x="654050" y="116840"/>
                  </a:cubicBezTo>
                </a:path>
              </a:pathLst>
            </a:custGeom>
            <a:solidFill>
              <a:srgbClr val="FFFFFF"/>
            </a:solidFill>
            <a:ln cap="sq">
              <a:noFill/>
              <a:prstDash val="solid"/>
              <a:miter/>
            </a:ln>
          </p:spPr>
        </p:sp>
      </p:grpSp>
      <p:grpSp>
        <p:nvGrpSpPr>
          <p:cNvPr name="Group 175" id="175"/>
          <p:cNvGrpSpPr/>
          <p:nvPr/>
        </p:nvGrpSpPr>
        <p:grpSpPr>
          <a:xfrm rot="0">
            <a:off x="15636240" y="8966835"/>
            <a:ext cx="642938" cy="642938"/>
            <a:chOff x="0" y="0"/>
            <a:chExt cx="857250" cy="857250"/>
          </a:xfrm>
        </p:grpSpPr>
        <p:sp>
          <p:nvSpPr>
            <p:cNvPr name="Freeform 176" id="176"/>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2770"/>
                    <a:pt x="683260" y="619760"/>
                  </a:cubicBezTo>
                  <a:cubicBezTo>
                    <a:pt x="647700" y="666750"/>
                    <a:pt x="594360" y="708660"/>
                    <a:pt x="539750" y="732790"/>
                  </a:cubicBezTo>
                  <a:cubicBezTo>
                    <a:pt x="486410" y="756920"/>
                    <a:pt x="419100" y="768350"/>
                    <a:pt x="360680" y="764540"/>
                  </a:cubicBezTo>
                  <a:cubicBezTo>
                    <a:pt x="302260" y="762000"/>
                    <a:pt x="237490" y="741680"/>
                    <a:pt x="186690" y="711200"/>
                  </a:cubicBezTo>
                  <a:cubicBezTo>
                    <a:pt x="135890" y="680720"/>
                    <a:pt x="88900" y="632460"/>
                    <a:pt x="57150" y="581660"/>
                  </a:cubicBezTo>
                  <a:cubicBezTo>
                    <a:pt x="26670" y="530860"/>
                    <a:pt x="7620" y="466090"/>
                    <a:pt x="3810" y="407670"/>
                  </a:cubicBezTo>
                  <a:cubicBezTo>
                    <a:pt x="0" y="349250"/>
                    <a:pt x="12700" y="281940"/>
                    <a:pt x="36830" y="228600"/>
                  </a:cubicBezTo>
                  <a:cubicBezTo>
                    <a:pt x="60960" y="173990"/>
                    <a:pt x="102870" y="120650"/>
                    <a:pt x="148590" y="85090"/>
                  </a:cubicBezTo>
                  <a:cubicBezTo>
                    <a:pt x="195580" y="48260"/>
                    <a:pt x="256540" y="20320"/>
                    <a:pt x="314960" y="10160"/>
                  </a:cubicBezTo>
                  <a:cubicBezTo>
                    <a:pt x="373380" y="0"/>
                    <a:pt x="440690" y="3810"/>
                    <a:pt x="497840" y="21590"/>
                  </a:cubicBezTo>
                  <a:cubicBezTo>
                    <a:pt x="553720" y="38100"/>
                    <a:pt x="652780" y="115570"/>
                    <a:pt x="652780" y="115570"/>
                  </a:cubicBezTo>
                </a:path>
              </a:pathLst>
            </a:custGeom>
            <a:solidFill>
              <a:srgbClr val="FFFFFF"/>
            </a:solidFill>
            <a:ln cap="sq">
              <a:noFill/>
              <a:prstDash val="solid"/>
              <a:miter/>
            </a:ln>
          </p:spPr>
        </p:sp>
      </p:grpSp>
      <p:grpSp>
        <p:nvGrpSpPr>
          <p:cNvPr name="Group 177" id="177"/>
          <p:cNvGrpSpPr/>
          <p:nvPr/>
        </p:nvGrpSpPr>
        <p:grpSpPr>
          <a:xfrm rot="0">
            <a:off x="15764827" y="8360093"/>
            <a:ext cx="642938" cy="642938"/>
            <a:chOff x="0" y="0"/>
            <a:chExt cx="857250" cy="857250"/>
          </a:xfrm>
        </p:grpSpPr>
        <p:sp>
          <p:nvSpPr>
            <p:cNvPr name="Freeform 178" id="178"/>
            <p:cNvSpPr/>
            <p:nvPr/>
          </p:nvSpPr>
          <p:spPr>
            <a:xfrm flipH="false" flipV="false" rot="0">
              <a:off x="46990" y="40640"/>
              <a:ext cx="748030" cy="769620"/>
            </a:xfrm>
            <a:custGeom>
              <a:avLst/>
              <a:gdLst/>
              <a:ahLst/>
              <a:cxnLst/>
              <a:rect r="r" b="b" t="t" l="l"/>
              <a:pathLst>
                <a:path h="769620" w="748030">
                  <a:moveTo>
                    <a:pt x="748030" y="271780"/>
                  </a:moveTo>
                  <a:cubicBezTo>
                    <a:pt x="748030" y="511810"/>
                    <a:pt x="720090" y="574040"/>
                    <a:pt x="683260" y="621030"/>
                  </a:cubicBezTo>
                  <a:cubicBezTo>
                    <a:pt x="647700" y="666750"/>
                    <a:pt x="594360" y="708660"/>
                    <a:pt x="539750" y="732790"/>
                  </a:cubicBezTo>
                  <a:cubicBezTo>
                    <a:pt x="486410" y="756920"/>
                    <a:pt x="419100" y="769620"/>
                    <a:pt x="360680" y="765810"/>
                  </a:cubicBezTo>
                  <a:cubicBezTo>
                    <a:pt x="302260" y="762000"/>
                    <a:pt x="237490" y="741680"/>
                    <a:pt x="186690" y="711200"/>
                  </a:cubicBezTo>
                  <a:cubicBezTo>
                    <a:pt x="135890" y="680720"/>
                    <a:pt x="88900" y="633730"/>
                    <a:pt x="57150" y="582930"/>
                  </a:cubicBezTo>
                  <a:cubicBezTo>
                    <a:pt x="26670" y="532130"/>
                    <a:pt x="7620" y="467360"/>
                    <a:pt x="3810" y="408940"/>
                  </a:cubicBezTo>
                  <a:cubicBezTo>
                    <a:pt x="0" y="349250"/>
                    <a:pt x="12700" y="283210"/>
                    <a:pt x="36830" y="228600"/>
                  </a:cubicBezTo>
                  <a:cubicBezTo>
                    <a:pt x="60960" y="175260"/>
                    <a:pt x="102870" y="121920"/>
                    <a:pt x="148590" y="85090"/>
                  </a:cubicBezTo>
                  <a:cubicBezTo>
                    <a:pt x="195580" y="49530"/>
                    <a:pt x="256540" y="21590"/>
                    <a:pt x="314960" y="10160"/>
                  </a:cubicBezTo>
                  <a:cubicBezTo>
                    <a:pt x="373380" y="0"/>
                    <a:pt x="440690" y="3810"/>
                    <a:pt x="497840" y="21590"/>
                  </a:cubicBezTo>
                  <a:cubicBezTo>
                    <a:pt x="553720" y="39370"/>
                    <a:pt x="652780" y="115570"/>
                    <a:pt x="652780" y="115570"/>
                  </a:cubicBezTo>
                </a:path>
              </a:pathLst>
            </a:custGeom>
            <a:solidFill>
              <a:srgbClr val="FFFFFF"/>
            </a:solidFill>
            <a:ln cap="sq">
              <a:noFill/>
              <a:prstDash val="solid"/>
              <a:miter/>
            </a:ln>
          </p:spPr>
        </p:sp>
      </p:grpSp>
      <p:grpSp>
        <p:nvGrpSpPr>
          <p:cNvPr name="Group 179" id="179"/>
          <p:cNvGrpSpPr/>
          <p:nvPr/>
        </p:nvGrpSpPr>
        <p:grpSpPr>
          <a:xfrm rot="0">
            <a:off x="15745777" y="8434388"/>
            <a:ext cx="642938" cy="642938"/>
            <a:chOff x="0" y="0"/>
            <a:chExt cx="857250" cy="857250"/>
          </a:xfrm>
        </p:grpSpPr>
        <p:sp>
          <p:nvSpPr>
            <p:cNvPr name="Freeform 180" id="180"/>
            <p:cNvSpPr/>
            <p:nvPr/>
          </p:nvSpPr>
          <p:spPr>
            <a:xfrm flipH="false" flipV="false" rot="0">
              <a:off x="48260" y="39370"/>
              <a:ext cx="748030" cy="769620"/>
            </a:xfrm>
            <a:custGeom>
              <a:avLst/>
              <a:gdLst/>
              <a:ahLst/>
              <a:cxnLst/>
              <a:rect r="r" b="b" t="t" l="l"/>
              <a:pathLst>
                <a:path h="769620" w="748030">
                  <a:moveTo>
                    <a:pt x="746760" y="271780"/>
                  </a:moveTo>
                  <a:cubicBezTo>
                    <a:pt x="748030" y="513080"/>
                    <a:pt x="720090" y="574040"/>
                    <a:pt x="683260" y="621030"/>
                  </a:cubicBezTo>
                  <a:cubicBezTo>
                    <a:pt x="646430" y="666750"/>
                    <a:pt x="593090" y="708660"/>
                    <a:pt x="539750" y="732790"/>
                  </a:cubicBezTo>
                  <a:cubicBezTo>
                    <a:pt x="486410" y="756920"/>
                    <a:pt x="419100" y="769620"/>
                    <a:pt x="360680" y="765810"/>
                  </a:cubicBezTo>
                  <a:cubicBezTo>
                    <a:pt x="300990" y="762000"/>
                    <a:pt x="236220" y="741680"/>
                    <a:pt x="186690" y="711200"/>
                  </a:cubicBezTo>
                  <a:cubicBezTo>
                    <a:pt x="135890" y="680720"/>
                    <a:pt x="87630" y="633730"/>
                    <a:pt x="57150" y="582930"/>
                  </a:cubicBezTo>
                  <a:cubicBezTo>
                    <a:pt x="26670" y="532130"/>
                    <a:pt x="6350" y="467360"/>
                    <a:pt x="2540" y="408940"/>
                  </a:cubicBezTo>
                  <a:cubicBezTo>
                    <a:pt x="0" y="349250"/>
                    <a:pt x="11430" y="283210"/>
                    <a:pt x="35560" y="229870"/>
                  </a:cubicBezTo>
                  <a:cubicBezTo>
                    <a:pt x="59690" y="175260"/>
                    <a:pt x="101600" y="121920"/>
                    <a:pt x="148590" y="86360"/>
                  </a:cubicBezTo>
                  <a:cubicBezTo>
                    <a:pt x="195580" y="49530"/>
                    <a:pt x="256540" y="21590"/>
                    <a:pt x="314960" y="11430"/>
                  </a:cubicBezTo>
                  <a:cubicBezTo>
                    <a:pt x="373380" y="0"/>
                    <a:pt x="440690" y="3810"/>
                    <a:pt x="496570" y="21590"/>
                  </a:cubicBezTo>
                  <a:cubicBezTo>
                    <a:pt x="553720" y="39370"/>
                    <a:pt x="652780" y="116840"/>
                    <a:pt x="652780" y="116840"/>
                  </a:cubicBezTo>
                </a:path>
              </a:pathLst>
            </a:custGeom>
            <a:solidFill>
              <a:srgbClr val="FFFFFF"/>
            </a:solidFill>
            <a:ln cap="sq">
              <a:noFill/>
              <a:prstDash val="solid"/>
              <a:miter/>
            </a:ln>
          </p:spPr>
        </p:sp>
      </p:grpSp>
      <p:grpSp>
        <p:nvGrpSpPr>
          <p:cNvPr name="Group 181" id="181"/>
          <p:cNvGrpSpPr/>
          <p:nvPr/>
        </p:nvGrpSpPr>
        <p:grpSpPr>
          <a:xfrm rot="0">
            <a:off x="16463010" y="8911590"/>
            <a:ext cx="642938" cy="642938"/>
            <a:chOff x="0" y="0"/>
            <a:chExt cx="857250" cy="857250"/>
          </a:xfrm>
        </p:grpSpPr>
        <p:sp>
          <p:nvSpPr>
            <p:cNvPr name="Freeform 182" id="182"/>
            <p:cNvSpPr/>
            <p:nvPr/>
          </p:nvSpPr>
          <p:spPr>
            <a:xfrm flipH="false" flipV="false" rot="0">
              <a:off x="46990" y="40640"/>
              <a:ext cx="748030" cy="768350"/>
            </a:xfrm>
            <a:custGeom>
              <a:avLst/>
              <a:gdLst/>
              <a:ahLst/>
              <a:cxnLst/>
              <a:rect r="r" b="b" t="t" l="l"/>
              <a:pathLst>
                <a:path h="768350" w="748030">
                  <a:moveTo>
                    <a:pt x="746760" y="271780"/>
                  </a:moveTo>
                  <a:cubicBezTo>
                    <a:pt x="748030" y="511810"/>
                    <a:pt x="720090" y="574040"/>
                    <a:pt x="683260" y="619760"/>
                  </a:cubicBezTo>
                  <a:cubicBezTo>
                    <a:pt x="647700" y="666750"/>
                    <a:pt x="594360" y="708660"/>
                    <a:pt x="539750" y="732790"/>
                  </a:cubicBezTo>
                  <a:cubicBezTo>
                    <a:pt x="486410" y="756920"/>
                    <a:pt x="419100" y="768350"/>
                    <a:pt x="360680" y="765810"/>
                  </a:cubicBezTo>
                  <a:cubicBezTo>
                    <a:pt x="302260" y="762000"/>
                    <a:pt x="237490" y="741680"/>
                    <a:pt x="186690" y="711200"/>
                  </a:cubicBezTo>
                  <a:cubicBezTo>
                    <a:pt x="135890" y="680720"/>
                    <a:pt x="87630" y="632460"/>
                    <a:pt x="57150" y="581660"/>
                  </a:cubicBezTo>
                  <a:cubicBezTo>
                    <a:pt x="26670" y="532130"/>
                    <a:pt x="6350" y="467360"/>
                    <a:pt x="3810" y="407670"/>
                  </a:cubicBezTo>
                  <a:cubicBezTo>
                    <a:pt x="0" y="349250"/>
                    <a:pt x="11430" y="281940"/>
                    <a:pt x="36830" y="228600"/>
                  </a:cubicBezTo>
                  <a:cubicBezTo>
                    <a:pt x="60960" y="175260"/>
                    <a:pt x="102870" y="121920"/>
                    <a:pt x="148590" y="85090"/>
                  </a:cubicBezTo>
                  <a:cubicBezTo>
                    <a:pt x="195580" y="48260"/>
                    <a:pt x="256540" y="20320"/>
                    <a:pt x="314960" y="10160"/>
                  </a:cubicBezTo>
                  <a:cubicBezTo>
                    <a:pt x="373380" y="0"/>
                    <a:pt x="440690" y="3810"/>
                    <a:pt x="496570" y="21590"/>
                  </a:cubicBezTo>
                  <a:cubicBezTo>
                    <a:pt x="553720" y="39370"/>
                    <a:pt x="652780" y="115570"/>
                    <a:pt x="652780" y="115570"/>
                  </a:cubicBezTo>
                </a:path>
              </a:pathLst>
            </a:custGeom>
            <a:solidFill>
              <a:srgbClr val="FFFFFF"/>
            </a:solidFill>
            <a:ln cap="sq">
              <a:noFill/>
              <a:prstDash val="solid"/>
              <a:miter/>
            </a:ln>
          </p:spPr>
        </p:sp>
      </p:grpSp>
      <p:grpSp>
        <p:nvGrpSpPr>
          <p:cNvPr name="Group 183" id="183"/>
          <p:cNvGrpSpPr/>
          <p:nvPr/>
        </p:nvGrpSpPr>
        <p:grpSpPr>
          <a:xfrm rot="0">
            <a:off x="15709582" y="8507730"/>
            <a:ext cx="642938" cy="642938"/>
            <a:chOff x="0" y="0"/>
            <a:chExt cx="857250" cy="857250"/>
          </a:xfrm>
        </p:grpSpPr>
        <p:sp>
          <p:nvSpPr>
            <p:cNvPr name="Freeform 184" id="184"/>
            <p:cNvSpPr/>
            <p:nvPr/>
          </p:nvSpPr>
          <p:spPr>
            <a:xfrm flipH="false" flipV="false" rot="0">
              <a:off x="46990" y="39370"/>
              <a:ext cx="748030" cy="769620"/>
            </a:xfrm>
            <a:custGeom>
              <a:avLst/>
              <a:gdLst/>
              <a:ahLst/>
              <a:cxnLst/>
              <a:rect r="r" b="b" t="t" l="l"/>
              <a:pathLst>
                <a:path h="769620" w="748030">
                  <a:moveTo>
                    <a:pt x="748030" y="273050"/>
                  </a:moveTo>
                  <a:cubicBezTo>
                    <a:pt x="748030" y="513080"/>
                    <a:pt x="720090" y="574040"/>
                    <a:pt x="684530" y="621030"/>
                  </a:cubicBezTo>
                  <a:cubicBezTo>
                    <a:pt x="647700" y="666750"/>
                    <a:pt x="594360" y="708660"/>
                    <a:pt x="539750" y="732790"/>
                  </a:cubicBezTo>
                  <a:cubicBezTo>
                    <a:pt x="486410" y="758190"/>
                    <a:pt x="420370" y="769620"/>
                    <a:pt x="360680" y="765810"/>
                  </a:cubicBezTo>
                  <a:cubicBezTo>
                    <a:pt x="302260" y="763270"/>
                    <a:pt x="237490" y="742950"/>
                    <a:pt x="186690" y="712470"/>
                  </a:cubicBezTo>
                  <a:cubicBezTo>
                    <a:pt x="135890" y="681990"/>
                    <a:pt x="88900" y="633730"/>
                    <a:pt x="58420" y="582930"/>
                  </a:cubicBezTo>
                  <a:cubicBezTo>
                    <a:pt x="27940" y="532130"/>
                    <a:pt x="7620" y="467360"/>
                    <a:pt x="3810" y="408940"/>
                  </a:cubicBezTo>
                  <a:cubicBezTo>
                    <a:pt x="0" y="350520"/>
                    <a:pt x="12700" y="283210"/>
                    <a:pt x="36830" y="229870"/>
                  </a:cubicBezTo>
                  <a:cubicBezTo>
                    <a:pt x="60960" y="175260"/>
                    <a:pt x="102870" y="121920"/>
                    <a:pt x="148590" y="86360"/>
                  </a:cubicBezTo>
                  <a:cubicBezTo>
                    <a:pt x="195580" y="49530"/>
                    <a:pt x="257810" y="21590"/>
                    <a:pt x="314960" y="11430"/>
                  </a:cubicBezTo>
                  <a:cubicBezTo>
                    <a:pt x="373380" y="0"/>
                    <a:pt x="440690" y="5080"/>
                    <a:pt x="497840" y="21590"/>
                  </a:cubicBezTo>
                  <a:cubicBezTo>
                    <a:pt x="553720" y="39370"/>
                    <a:pt x="654050" y="116840"/>
                    <a:pt x="654050" y="116840"/>
                  </a:cubicBezTo>
                </a:path>
              </a:pathLst>
            </a:custGeom>
            <a:solidFill>
              <a:srgbClr val="FFFFFF"/>
            </a:solidFill>
            <a:ln cap="sq">
              <a:noFill/>
              <a:prstDash val="solid"/>
              <a:miter/>
            </a:ln>
          </p:spPr>
        </p:sp>
      </p:grpSp>
      <p:grpSp>
        <p:nvGrpSpPr>
          <p:cNvPr name="Group 185" id="185"/>
          <p:cNvGrpSpPr/>
          <p:nvPr/>
        </p:nvGrpSpPr>
        <p:grpSpPr>
          <a:xfrm rot="0">
            <a:off x="15654338" y="8415338"/>
            <a:ext cx="642938" cy="642938"/>
            <a:chOff x="0" y="0"/>
            <a:chExt cx="857250" cy="857250"/>
          </a:xfrm>
        </p:grpSpPr>
        <p:sp>
          <p:nvSpPr>
            <p:cNvPr name="Freeform 186" id="186"/>
            <p:cNvSpPr/>
            <p:nvPr/>
          </p:nvSpPr>
          <p:spPr>
            <a:xfrm flipH="false" flipV="false" rot="0">
              <a:off x="46990" y="40640"/>
              <a:ext cx="748030" cy="769620"/>
            </a:xfrm>
            <a:custGeom>
              <a:avLst/>
              <a:gdLst/>
              <a:ahLst/>
              <a:cxnLst/>
              <a:rect r="r" b="b" t="t" l="l"/>
              <a:pathLst>
                <a:path h="769620" w="748030">
                  <a:moveTo>
                    <a:pt x="748030" y="271780"/>
                  </a:moveTo>
                  <a:cubicBezTo>
                    <a:pt x="748030" y="511810"/>
                    <a:pt x="720090" y="574040"/>
                    <a:pt x="684530" y="619760"/>
                  </a:cubicBezTo>
                  <a:cubicBezTo>
                    <a:pt x="647700" y="666750"/>
                    <a:pt x="594360" y="708660"/>
                    <a:pt x="541020" y="732790"/>
                  </a:cubicBezTo>
                  <a:cubicBezTo>
                    <a:pt x="486410" y="756920"/>
                    <a:pt x="420370" y="769620"/>
                    <a:pt x="360680" y="765810"/>
                  </a:cubicBezTo>
                  <a:cubicBezTo>
                    <a:pt x="302260" y="762000"/>
                    <a:pt x="237490" y="741680"/>
                    <a:pt x="186690" y="711200"/>
                  </a:cubicBezTo>
                  <a:cubicBezTo>
                    <a:pt x="137160" y="680720"/>
                    <a:pt x="88900" y="632460"/>
                    <a:pt x="58420" y="582930"/>
                  </a:cubicBezTo>
                  <a:cubicBezTo>
                    <a:pt x="27940" y="532130"/>
                    <a:pt x="7620" y="467360"/>
                    <a:pt x="3810" y="408940"/>
                  </a:cubicBezTo>
                  <a:cubicBezTo>
                    <a:pt x="0" y="349250"/>
                    <a:pt x="12700" y="283210"/>
                    <a:pt x="36830" y="228600"/>
                  </a:cubicBezTo>
                  <a:cubicBezTo>
                    <a:pt x="60960" y="175260"/>
                    <a:pt x="102870" y="121920"/>
                    <a:pt x="149860" y="85090"/>
                  </a:cubicBezTo>
                  <a:cubicBezTo>
                    <a:pt x="195580" y="49530"/>
                    <a:pt x="257810" y="21590"/>
                    <a:pt x="314960" y="10160"/>
                  </a:cubicBezTo>
                  <a:cubicBezTo>
                    <a:pt x="373380" y="0"/>
                    <a:pt x="44069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87" id="187"/>
          <p:cNvGrpSpPr/>
          <p:nvPr/>
        </p:nvGrpSpPr>
        <p:grpSpPr>
          <a:xfrm rot="0">
            <a:off x="15580995" y="8838248"/>
            <a:ext cx="642938" cy="642938"/>
            <a:chOff x="0" y="0"/>
            <a:chExt cx="857250" cy="857250"/>
          </a:xfrm>
        </p:grpSpPr>
        <p:sp>
          <p:nvSpPr>
            <p:cNvPr name="Freeform 188" id="188"/>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2770"/>
                    <a:pt x="684530" y="619760"/>
                  </a:cubicBezTo>
                  <a:cubicBezTo>
                    <a:pt x="647700" y="666750"/>
                    <a:pt x="594360" y="708660"/>
                    <a:pt x="539750" y="732790"/>
                  </a:cubicBezTo>
                  <a:cubicBezTo>
                    <a:pt x="486410" y="756920"/>
                    <a:pt x="420370" y="768350"/>
                    <a:pt x="360680" y="764540"/>
                  </a:cubicBezTo>
                  <a:cubicBezTo>
                    <a:pt x="302260" y="762000"/>
                    <a:pt x="237490" y="741680"/>
                    <a:pt x="186690" y="711200"/>
                  </a:cubicBezTo>
                  <a:cubicBezTo>
                    <a:pt x="135890" y="680720"/>
                    <a:pt x="88900" y="632460"/>
                    <a:pt x="58420" y="581660"/>
                  </a:cubicBezTo>
                  <a:cubicBezTo>
                    <a:pt x="27940" y="530860"/>
                    <a:pt x="7620" y="466090"/>
                    <a:pt x="3810" y="407670"/>
                  </a:cubicBezTo>
                  <a:cubicBezTo>
                    <a:pt x="0" y="349250"/>
                    <a:pt x="12700" y="281940"/>
                    <a:pt x="36830" y="228600"/>
                  </a:cubicBezTo>
                  <a:cubicBezTo>
                    <a:pt x="60960" y="173990"/>
                    <a:pt x="102870" y="120650"/>
                    <a:pt x="148590" y="85090"/>
                  </a:cubicBezTo>
                  <a:cubicBezTo>
                    <a:pt x="195580" y="48260"/>
                    <a:pt x="257810" y="20320"/>
                    <a:pt x="314960" y="10160"/>
                  </a:cubicBezTo>
                  <a:cubicBezTo>
                    <a:pt x="373380" y="0"/>
                    <a:pt x="440690" y="3810"/>
                    <a:pt x="497840" y="21590"/>
                  </a:cubicBezTo>
                  <a:cubicBezTo>
                    <a:pt x="553720" y="38100"/>
                    <a:pt x="654050" y="115570"/>
                    <a:pt x="654050" y="115570"/>
                  </a:cubicBezTo>
                </a:path>
              </a:pathLst>
            </a:custGeom>
            <a:solidFill>
              <a:srgbClr val="FFFFFF"/>
            </a:solidFill>
            <a:ln cap="sq">
              <a:noFill/>
              <a:prstDash val="solid"/>
              <a:miter/>
            </a:ln>
          </p:spPr>
        </p:sp>
      </p:grpSp>
      <p:grpSp>
        <p:nvGrpSpPr>
          <p:cNvPr name="Group 189" id="189"/>
          <p:cNvGrpSpPr/>
          <p:nvPr/>
        </p:nvGrpSpPr>
        <p:grpSpPr>
          <a:xfrm rot="0">
            <a:off x="15636240" y="9279255"/>
            <a:ext cx="642938" cy="642938"/>
            <a:chOff x="0" y="0"/>
            <a:chExt cx="857250" cy="857250"/>
          </a:xfrm>
        </p:grpSpPr>
        <p:sp>
          <p:nvSpPr>
            <p:cNvPr name="Freeform 190" id="190"/>
            <p:cNvSpPr/>
            <p:nvPr/>
          </p:nvSpPr>
          <p:spPr>
            <a:xfrm flipH="false" flipV="false" rot="0">
              <a:off x="46990" y="39370"/>
              <a:ext cx="748030" cy="769620"/>
            </a:xfrm>
            <a:custGeom>
              <a:avLst/>
              <a:gdLst/>
              <a:ahLst/>
              <a:cxnLst/>
              <a:rect r="r" b="b" t="t" l="l"/>
              <a:pathLst>
                <a:path h="769620" w="748030">
                  <a:moveTo>
                    <a:pt x="748030" y="273050"/>
                  </a:moveTo>
                  <a:cubicBezTo>
                    <a:pt x="748030" y="513080"/>
                    <a:pt x="720090" y="574040"/>
                    <a:pt x="683260" y="621030"/>
                  </a:cubicBezTo>
                  <a:cubicBezTo>
                    <a:pt x="647700" y="666750"/>
                    <a:pt x="594360" y="708660"/>
                    <a:pt x="539750" y="732790"/>
                  </a:cubicBezTo>
                  <a:cubicBezTo>
                    <a:pt x="486410" y="758190"/>
                    <a:pt x="419100" y="769620"/>
                    <a:pt x="360680" y="765810"/>
                  </a:cubicBezTo>
                  <a:cubicBezTo>
                    <a:pt x="302260" y="763270"/>
                    <a:pt x="237490" y="742950"/>
                    <a:pt x="186690" y="712470"/>
                  </a:cubicBezTo>
                  <a:cubicBezTo>
                    <a:pt x="135890" y="681990"/>
                    <a:pt x="88900" y="633730"/>
                    <a:pt x="57150" y="582930"/>
                  </a:cubicBezTo>
                  <a:cubicBezTo>
                    <a:pt x="26670" y="532130"/>
                    <a:pt x="7620" y="467360"/>
                    <a:pt x="3810" y="408940"/>
                  </a:cubicBezTo>
                  <a:cubicBezTo>
                    <a:pt x="0" y="350520"/>
                    <a:pt x="12700" y="283210"/>
                    <a:pt x="36830" y="229870"/>
                  </a:cubicBezTo>
                  <a:cubicBezTo>
                    <a:pt x="60960" y="175260"/>
                    <a:pt x="102870" y="121920"/>
                    <a:pt x="148590" y="86360"/>
                  </a:cubicBezTo>
                  <a:cubicBezTo>
                    <a:pt x="195580" y="49530"/>
                    <a:pt x="256540" y="21590"/>
                    <a:pt x="314960" y="11430"/>
                  </a:cubicBezTo>
                  <a:cubicBezTo>
                    <a:pt x="373380" y="0"/>
                    <a:pt x="440690" y="5080"/>
                    <a:pt x="497840" y="21590"/>
                  </a:cubicBezTo>
                  <a:cubicBezTo>
                    <a:pt x="553720" y="39370"/>
                    <a:pt x="652780" y="116840"/>
                    <a:pt x="652780" y="116840"/>
                  </a:cubicBezTo>
                </a:path>
              </a:pathLst>
            </a:custGeom>
            <a:solidFill>
              <a:srgbClr val="FFFFFF"/>
            </a:solidFill>
            <a:ln cap="sq">
              <a:noFill/>
              <a:prstDash val="solid"/>
              <a:miter/>
            </a:ln>
          </p:spPr>
        </p:sp>
      </p:grpSp>
      <p:grpSp>
        <p:nvGrpSpPr>
          <p:cNvPr name="Group 191" id="191"/>
          <p:cNvGrpSpPr/>
          <p:nvPr/>
        </p:nvGrpSpPr>
        <p:grpSpPr>
          <a:xfrm rot="0">
            <a:off x="15636240" y="9315450"/>
            <a:ext cx="642938" cy="642938"/>
            <a:chOff x="0" y="0"/>
            <a:chExt cx="857250" cy="857250"/>
          </a:xfrm>
        </p:grpSpPr>
        <p:sp>
          <p:nvSpPr>
            <p:cNvPr name="Freeform 192" id="192"/>
            <p:cNvSpPr/>
            <p:nvPr/>
          </p:nvSpPr>
          <p:spPr>
            <a:xfrm flipH="false" flipV="false" rot="0">
              <a:off x="46990" y="40640"/>
              <a:ext cx="748030" cy="769620"/>
            </a:xfrm>
            <a:custGeom>
              <a:avLst/>
              <a:gdLst/>
              <a:ahLst/>
              <a:cxnLst/>
              <a:rect r="r" b="b" t="t" l="l"/>
              <a:pathLst>
                <a:path h="769620" w="748030">
                  <a:moveTo>
                    <a:pt x="748030" y="271780"/>
                  </a:moveTo>
                  <a:cubicBezTo>
                    <a:pt x="748030" y="511810"/>
                    <a:pt x="720090" y="574040"/>
                    <a:pt x="683260" y="619760"/>
                  </a:cubicBezTo>
                  <a:cubicBezTo>
                    <a:pt x="647700" y="666750"/>
                    <a:pt x="594360" y="708660"/>
                    <a:pt x="539750" y="732790"/>
                  </a:cubicBezTo>
                  <a:cubicBezTo>
                    <a:pt x="486410" y="756920"/>
                    <a:pt x="419100" y="769620"/>
                    <a:pt x="360680" y="765810"/>
                  </a:cubicBezTo>
                  <a:cubicBezTo>
                    <a:pt x="302260" y="762000"/>
                    <a:pt x="237490" y="741680"/>
                    <a:pt x="186690" y="711200"/>
                  </a:cubicBezTo>
                  <a:cubicBezTo>
                    <a:pt x="135890" y="680720"/>
                    <a:pt x="88900" y="632460"/>
                    <a:pt x="57150" y="582930"/>
                  </a:cubicBezTo>
                  <a:cubicBezTo>
                    <a:pt x="26670" y="532130"/>
                    <a:pt x="7620" y="467360"/>
                    <a:pt x="3810" y="408940"/>
                  </a:cubicBezTo>
                  <a:cubicBezTo>
                    <a:pt x="0" y="349250"/>
                    <a:pt x="12700" y="283210"/>
                    <a:pt x="36830" y="228600"/>
                  </a:cubicBezTo>
                  <a:cubicBezTo>
                    <a:pt x="60960" y="175260"/>
                    <a:pt x="102870" y="121920"/>
                    <a:pt x="148590" y="85090"/>
                  </a:cubicBezTo>
                  <a:cubicBezTo>
                    <a:pt x="195580" y="49530"/>
                    <a:pt x="256540" y="21590"/>
                    <a:pt x="314960" y="10160"/>
                  </a:cubicBezTo>
                  <a:cubicBezTo>
                    <a:pt x="373380" y="0"/>
                    <a:pt x="440690" y="3810"/>
                    <a:pt x="497840" y="21590"/>
                  </a:cubicBezTo>
                  <a:cubicBezTo>
                    <a:pt x="553720" y="39370"/>
                    <a:pt x="652780" y="115570"/>
                    <a:pt x="652780" y="115570"/>
                  </a:cubicBezTo>
                </a:path>
              </a:pathLst>
            </a:custGeom>
            <a:solidFill>
              <a:srgbClr val="FFFFFF"/>
            </a:solidFill>
            <a:ln cap="sq">
              <a:noFill/>
              <a:prstDash val="solid"/>
              <a:miter/>
            </a:ln>
          </p:spPr>
        </p:sp>
      </p:grpSp>
      <p:grpSp>
        <p:nvGrpSpPr>
          <p:cNvPr name="Group 193" id="193"/>
          <p:cNvGrpSpPr/>
          <p:nvPr/>
        </p:nvGrpSpPr>
        <p:grpSpPr>
          <a:xfrm rot="0">
            <a:off x="16242030" y="9315450"/>
            <a:ext cx="642938" cy="642938"/>
            <a:chOff x="0" y="0"/>
            <a:chExt cx="857250" cy="857250"/>
          </a:xfrm>
        </p:grpSpPr>
        <p:sp>
          <p:nvSpPr>
            <p:cNvPr name="Freeform 194" id="194"/>
            <p:cNvSpPr/>
            <p:nvPr/>
          </p:nvSpPr>
          <p:spPr>
            <a:xfrm flipH="false" flipV="false" rot="0">
              <a:off x="46990" y="40640"/>
              <a:ext cx="748030" cy="769620"/>
            </a:xfrm>
            <a:custGeom>
              <a:avLst/>
              <a:gdLst/>
              <a:ahLst/>
              <a:cxnLst/>
              <a:rect r="r" b="b" t="t" l="l"/>
              <a:pathLst>
                <a:path h="769620" w="748030">
                  <a:moveTo>
                    <a:pt x="748030" y="271780"/>
                  </a:moveTo>
                  <a:cubicBezTo>
                    <a:pt x="748030" y="511810"/>
                    <a:pt x="720090" y="574040"/>
                    <a:pt x="684530" y="619760"/>
                  </a:cubicBezTo>
                  <a:cubicBezTo>
                    <a:pt x="647700" y="666750"/>
                    <a:pt x="594360" y="708660"/>
                    <a:pt x="541020" y="732790"/>
                  </a:cubicBezTo>
                  <a:cubicBezTo>
                    <a:pt x="486410" y="756920"/>
                    <a:pt x="420370" y="769620"/>
                    <a:pt x="361950" y="765810"/>
                  </a:cubicBezTo>
                  <a:cubicBezTo>
                    <a:pt x="302260" y="762000"/>
                    <a:pt x="237490" y="741680"/>
                    <a:pt x="186690" y="711200"/>
                  </a:cubicBezTo>
                  <a:cubicBezTo>
                    <a:pt x="137160" y="680720"/>
                    <a:pt x="88900" y="632460"/>
                    <a:pt x="58420" y="582930"/>
                  </a:cubicBezTo>
                  <a:cubicBezTo>
                    <a:pt x="27940" y="532130"/>
                    <a:pt x="7620" y="467360"/>
                    <a:pt x="3810" y="408940"/>
                  </a:cubicBezTo>
                  <a:cubicBezTo>
                    <a:pt x="0" y="349250"/>
                    <a:pt x="12700" y="283210"/>
                    <a:pt x="36830" y="228600"/>
                  </a:cubicBezTo>
                  <a:cubicBezTo>
                    <a:pt x="60960" y="175260"/>
                    <a:pt x="102870" y="121920"/>
                    <a:pt x="149860" y="85090"/>
                  </a:cubicBezTo>
                  <a:cubicBezTo>
                    <a:pt x="195580" y="49530"/>
                    <a:pt x="257810" y="21590"/>
                    <a:pt x="316230" y="10160"/>
                  </a:cubicBezTo>
                  <a:cubicBezTo>
                    <a:pt x="373380" y="0"/>
                    <a:pt x="441960" y="3810"/>
                    <a:pt x="497840" y="21590"/>
                  </a:cubicBezTo>
                  <a:cubicBezTo>
                    <a:pt x="553720" y="39370"/>
                    <a:pt x="654050" y="115570"/>
                    <a:pt x="654050" y="115570"/>
                  </a:cubicBezTo>
                </a:path>
              </a:pathLst>
            </a:custGeom>
            <a:solidFill>
              <a:srgbClr val="FFFFFF"/>
            </a:solidFill>
            <a:ln cap="sq">
              <a:noFill/>
              <a:prstDash val="solid"/>
              <a:miter/>
            </a:ln>
          </p:spPr>
        </p:sp>
      </p:grpSp>
      <p:grpSp>
        <p:nvGrpSpPr>
          <p:cNvPr name="Group 195" id="195"/>
          <p:cNvGrpSpPr/>
          <p:nvPr/>
        </p:nvGrpSpPr>
        <p:grpSpPr>
          <a:xfrm rot="0">
            <a:off x="15929610" y="9242107"/>
            <a:ext cx="642938" cy="642938"/>
            <a:chOff x="0" y="0"/>
            <a:chExt cx="857250" cy="857250"/>
          </a:xfrm>
        </p:grpSpPr>
        <p:sp>
          <p:nvSpPr>
            <p:cNvPr name="Freeform 196" id="196"/>
            <p:cNvSpPr/>
            <p:nvPr/>
          </p:nvSpPr>
          <p:spPr>
            <a:xfrm flipH="false" flipV="false" rot="0">
              <a:off x="48260" y="40640"/>
              <a:ext cx="746760" cy="769620"/>
            </a:xfrm>
            <a:custGeom>
              <a:avLst/>
              <a:gdLst/>
              <a:ahLst/>
              <a:cxnLst/>
              <a:rect r="r" b="b" t="t" l="l"/>
              <a:pathLst>
                <a:path h="769620" w="746760">
                  <a:moveTo>
                    <a:pt x="746760" y="271780"/>
                  </a:moveTo>
                  <a:cubicBezTo>
                    <a:pt x="746760" y="511810"/>
                    <a:pt x="720090" y="574040"/>
                    <a:pt x="683260" y="619760"/>
                  </a:cubicBezTo>
                  <a:cubicBezTo>
                    <a:pt x="646430" y="666750"/>
                    <a:pt x="593090" y="708660"/>
                    <a:pt x="539750" y="732790"/>
                  </a:cubicBezTo>
                  <a:cubicBezTo>
                    <a:pt x="486410" y="756920"/>
                    <a:pt x="419100" y="769620"/>
                    <a:pt x="360680" y="765810"/>
                  </a:cubicBezTo>
                  <a:cubicBezTo>
                    <a:pt x="300990" y="762000"/>
                    <a:pt x="236220" y="741680"/>
                    <a:pt x="186690" y="711200"/>
                  </a:cubicBezTo>
                  <a:cubicBezTo>
                    <a:pt x="135890" y="680720"/>
                    <a:pt x="87630" y="632460"/>
                    <a:pt x="57150" y="581660"/>
                  </a:cubicBezTo>
                  <a:cubicBezTo>
                    <a:pt x="26670" y="532130"/>
                    <a:pt x="6350" y="467360"/>
                    <a:pt x="2540" y="407670"/>
                  </a:cubicBezTo>
                  <a:cubicBezTo>
                    <a:pt x="0" y="349250"/>
                    <a:pt x="11430" y="283210"/>
                    <a:pt x="35560" y="228600"/>
                  </a:cubicBezTo>
                  <a:cubicBezTo>
                    <a:pt x="59690" y="175260"/>
                    <a:pt x="101600" y="121920"/>
                    <a:pt x="148590" y="85090"/>
                  </a:cubicBezTo>
                  <a:cubicBezTo>
                    <a:pt x="194310" y="48260"/>
                    <a:pt x="256540" y="21590"/>
                    <a:pt x="314960" y="10160"/>
                  </a:cubicBezTo>
                  <a:cubicBezTo>
                    <a:pt x="372110" y="0"/>
                    <a:pt x="440690" y="3810"/>
                    <a:pt x="496570" y="21590"/>
                  </a:cubicBezTo>
                  <a:cubicBezTo>
                    <a:pt x="552450" y="39370"/>
                    <a:pt x="652780" y="115570"/>
                    <a:pt x="652780" y="115570"/>
                  </a:cubicBezTo>
                </a:path>
              </a:pathLst>
            </a:custGeom>
            <a:solidFill>
              <a:srgbClr val="FFFFFF"/>
            </a:solidFill>
            <a:ln cap="sq">
              <a:noFill/>
              <a:prstDash val="solid"/>
              <a:miter/>
            </a:ln>
          </p:spPr>
        </p:sp>
      </p:grpSp>
      <p:grpSp>
        <p:nvGrpSpPr>
          <p:cNvPr name="Group 197" id="197"/>
          <p:cNvGrpSpPr/>
          <p:nvPr/>
        </p:nvGrpSpPr>
        <p:grpSpPr>
          <a:xfrm rot="0">
            <a:off x="16407765" y="9168765"/>
            <a:ext cx="642938" cy="642938"/>
            <a:chOff x="0" y="0"/>
            <a:chExt cx="857250" cy="857250"/>
          </a:xfrm>
        </p:grpSpPr>
        <p:sp>
          <p:nvSpPr>
            <p:cNvPr name="Freeform 198" id="198"/>
            <p:cNvSpPr/>
            <p:nvPr/>
          </p:nvSpPr>
          <p:spPr>
            <a:xfrm flipH="false" flipV="false" rot="0">
              <a:off x="46990" y="40640"/>
              <a:ext cx="748030" cy="768350"/>
            </a:xfrm>
            <a:custGeom>
              <a:avLst/>
              <a:gdLst/>
              <a:ahLst/>
              <a:cxnLst/>
              <a:rect r="r" b="b" t="t" l="l"/>
              <a:pathLst>
                <a:path h="768350" w="748030">
                  <a:moveTo>
                    <a:pt x="748030" y="271780"/>
                  </a:moveTo>
                  <a:cubicBezTo>
                    <a:pt x="748030" y="511810"/>
                    <a:pt x="720090" y="574040"/>
                    <a:pt x="683260" y="619760"/>
                  </a:cubicBezTo>
                  <a:cubicBezTo>
                    <a:pt x="647700" y="666750"/>
                    <a:pt x="594360" y="708660"/>
                    <a:pt x="539750" y="732790"/>
                  </a:cubicBezTo>
                  <a:cubicBezTo>
                    <a:pt x="486410" y="756920"/>
                    <a:pt x="419100" y="768350"/>
                    <a:pt x="360680" y="765810"/>
                  </a:cubicBezTo>
                  <a:cubicBezTo>
                    <a:pt x="302260" y="762000"/>
                    <a:pt x="237490" y="741680"/>
                    <a:pt x="186690" y="711200"/>
                  </a:cubicBezTo>
                  <a:cubicBezTo>
                    <a:pt x="135890" y="680720"/>
                    <a:pt x="88900" y="632460"/>
                    <a:pt x="57150" y="581660"/>
                  </a:cubicBezTo>
                  <a:cubicBezTo>
                    <a:pt x="26670" y="532130"/>
                    <a:pt x="7620" y="467360"/>
                    <a:pt x="3810" y="407670"/>
                  </a:cubicBezTo>
                  <a:cubicBezTo>
                    <a:pt x="0" y="349250"/>
                    <a:pt x="12700" y="281940"/>
                    <a:pt x="36830" y="228600"/>
                  </a:cubicBezTo>
                  <a:cubicBezTo>
                    <a:pt x="60960" y="175260"/>
                    <a:pt x="102870" y="121920"/>
                    <a:pt x="148590" y="85090"/>
                  </a:cubicBezTo>
                  <a:cubicBezTo>
                    <a:pt x="195580" y="48260"/>
                    <a:pt x="256540" y="20320"/>
                    <a:pt x="314960" y="10160"/>
                  </a:cubicBezTo>
                  <a:cubicBezTo>
                    <a:pt x="373380" y="0"/>
                    <a:pt x="440690" y="3810"/>
                    <a:pt x="497840" y="21590"/>
                  </a:cubicBezTo>
                  <a:cubicBezTo>
                    <a:pt x="553720" y="39370"/>
                    <a:pt x="652780" y="115570"/>
                    <a:pt x="652780" y="115570"/>
                  </a:cubicBezTo>
                </a:path>
              </a:pathLst>
            </a:custGeom>
            <a:solidFill>
              <a:srgbClr val="FFFFFF"/>
            </a:solidFill>
            <a:ln cap="sq">
              <a:noFill/>
              <a:prstDash val="solid"/>
              <a:miter/>
            </a:ln>
          </p:spPr>
        </p:sp>
      </p:grpSp>
      <p:grpSp>
        <p:nvGrpSpPr>
          <p:cNvPr name="Group 199" id="199"/>
          <p:cNvGrpSpPr/>
          <p:nvPr/>
        </p:nvGrpSpPr>
        <p:grpSpPr>
          <a:xfrm rot="0">
            <a:off x="16702088" y="9534525"/>
            <a:ext cx="312420" cy="312420"/>
            <a:chOff x="0" y="0"/>
            <a:chExt cx="416560" cy="416560"/>
          </a:xfrm>
        </p:grpSpPr>
        <p:sp>
          <p:nvSpPr>
            <p:cNvPr name="Freeform 200" id="200"/>
            <p:cNvSpPr/>
            <p:nvPr/>
          </p:nvSpPr>
          <p:spPr>
            <a:xfrm flipH="false" flipV="false" rot="0">
              <a:off x="49530" y="46990"/>
              <a:ext cx="312420" cy="320040"/>
            </a:xfrm>
            <a:custGeom>
              <a:avLst/>
              <a:gdLst/>
              <a:ahLst/>
              <a:cxnLst/>
              <a:rect r="r" b="b" t="t" l="l"/>
              <a:pathLst>
                <a:path h="320040" w="312420">
                  <a:moveTo>
                    <a:pt x="312420" y="113030"/>
                  </a:moveTo>
                  <a:cubicBezTo>
                    <a:pt x="312420" y="213360"/>
                    <a:pt x="300990" y="238760"/>
                    <a:pt x="285750" y="257810"/>
                  </a:cubicBezTo>
                  <a:cubicBezTo>
                    <a:pt x="270510" y="278130"/>
                    <a:pt x="247650" y="294640"/>
                    <a:pt x="226060" y="304800"/>
                  </a:cubicBezTo>
                  <a:cubicBezTo>
                    <a:pt x="203200" y="314960"/>
                    <a:pt x="175260" y="320040"/>
                    <a:pt x="151130" y="318770"/>
                  </a:cubicBezTo>
                  <a:cubicBezTo>
                    <a:pt x="125730" y="317500"/>
                    <a:pt x="99060" y="308610"/>
                    <a:pt x="78740" y="295910"/>
                  </a:cubicBezTo>
                  <a:cubicBezTo>
                    <a:pt x="57150" y="283210"/>
                    <a:pt x="36830" y="264160"/>
                    <a:pt x="24130" y="242570"/>
                  </a:cubicBezTo>
                  <a:cubicBezTo>
                    <a:pt x="11430" y="220980"/>
                    <a:pt x="3810" y="194310"/>
                    <a:pt x="1270" y="170180"/>
                  </a:cubicBezTo>
                  <a:cubicBezTo>
                    <a:pt x="0" y="146050"/>
                    <a:pt x="5080" y="118110"/>
                    <a:pt x="15240" y="95250"/>
                  </a:cubicBezTo>
                  <a:cubicBezTo>
                    <a:pt x="25400" y="72390"/>
                    <a:pt x="43180" y="50800"/>
                    <a:pt x="62230" y="35560"/>
                  </a:cubicBezTo>
                  <a:cubicBezTo>
                    <a:pt x="81280" y="20320"/>
                    <a:pt x="107950" y="8890"/>
                    <a:pt x="132080" y="3810"/>
                  </a:cubicBezTo>
                  <a:cubicBezTo>
                    <a:pt x="156210" y="0"/>
                    <a:pt x="184150" y="1270"/>
                    <a:pt x="207010" y="8890"/>
                  </a:cubicBezTo>
                  <a:cubicBezTo>
                    <a:pt x="231140" y="16510"/>
                    <a:pt x="273050" y="48260"/>
                    <a:pt x="273050" y="48260"/>
                  </a:cubicBezTo>
                </a:path>
              </a:pathLst>
            </a:custGeom>
            <a:solidFill>
              <a:srgbClr val="FFFFFF"/>
            </a:solidFill>
            <a:ln cap="sq">
              <a:noFill/>
              <a:prstDash val="solid"/>
              <a:miter/>
            </a:ln>
          </p:spPr>
        </p:sp>
      </p:grpSp>
      <p:grpSp>
        <p:nvGrpSpPr>
          <p:cNvPr name="Group 201" id="201"/>
          <p:cNvGrpSpPr/>
          <p:nvPr/>
        </p:nvGrpSpPr>
        <p:grpSpPr>
          <a:xfrm rot="0">
            <a:off x="16683990" y="9571672"/>
            <a:ext cx="312420" cy="312420"/>
            <a:chOff x="0" y="0"/>
            <a:chExt cx="416560" cy="416560"/>
          </a:xfrm>
        </p:grpSpPr>
        <p:sp>
          <p:nvSpPr>
            <p:cNvPr name="Freeform 202" id="202"/>
            <p:cNvSpPr/>
            <p:nvPr/>
          </p:nvSpPr>
          <p:spPr>
            <a:xfrm flipH="false" flipV="false" rot="0">
              <a:off x="49530" y="45720"/>
              <a:ext cx="311150" cy="321310"/>
            </a:xfrm>
            <a:custGeom>
              <a:avLst/>
              <a:gdLst/>
              <a:ahLst/>
              <a:cxnLst/>
              <a:rect r="r" b="b" t="t" l="l"/>
              <a:pathLst>
                <a:path h="321310" w="311150">
                  <a:moveTo>
                    <a:pt x="311150" y="114300"/>
                  </a:moveTo>
                  <a:cubicBezTo>
                    <a:pt x="311150" y="213360"/>
                    <a:pt x="299720" y="240030"/>
                    <a:pt x="284480" y="259080"/>
                  </a:cubicBezTo>
                  <a:cubicBezTo>
                    <a:pt x="269240" y="278130"/>
                    <a:pt x="247650" y="295910"/>
                    <a:pt x="224790" y="306070"/>
                  </a:cubicBezTo>
                  <a:cubicBezTo>
                    <a:pt x="203200" y="316230"/>
                    <a:pt x="175260" y="321310"/>
                    <a:pt x="149860" y="320040"/>
                  </a:cubicBezTo>
                  <a:cubicBezTo>
                    <a:pt x="125730" y="317500"/>
                    <a:pt x="99060" y="309880"/>
                    <a:pt x="77470" y="297180"/>
                  </a:cubicBezTo>
                  <a:cubicBezTo>
                    <a:pt x="57150" y="284480"/>
                    <a:pt x="36830" y="264160"/>
                    <a:pt x="24130" y="243840"/>
                  </a:cubicBezTo>
                  <a:cubicBezTo>
                    <a:pt x="11430" y="222250"/>
                    <a:pt x="2540" y="195580"/>
                    <a:pt x="1270" y="170180"/>
                  </a:cubicBezTo>
                  <a:cubicBezTo>
                    <a:pt x="0" y="146050"/>
                    <a:pt x="5080" y="118110"/>
                    <a:pt x="15240" y="96520"/>
                  </a:cubicBezTo>
                  <a:cubicBezTo>
                    <a:pt x="25400" y="73660"/>
                    <a:pt x="43180" y="50800"/>
                    <a:pt x="62230" y="35560"/>
                  </a:cubicBezTo>
                  <a:cubicBezTo>
                    <a:pt x="81280" y="21590"/>
                    <a:pt x="106680" y="8890"/>
                    <a:pt x="130810" y="5080"/>
                  </a:cubicBezTo>
                  <a:cubicBezTo>
                    <a:pt x="154940" y="0"/>
                    <a:pt x="184150" y="2540"/>
                    <a:pt x="207010" y="10160"/>
                  </a:cubicBezTo>
                  <a:cubicBezTo>
                    <a:pt x="231140" y="16510"/>
                    <a:pt x="271780" y="49530"/>
                    <a:pt x="271780" y="49530"/>
                  </a:cubicBezTo>
                </a:path>
              </a:pathLst>
            </a:custGeom>
            <a:solidFill>
              <a:srgbClr val="FFFFFF"/>
            </a:solidFill>
            <a:ln cap="sq">
              <a:noFill/>
              <a:prstDash val="solid"/>
              <a:miter/>
            </a:ln>
          </p:spPr>
        </p:sp>
      </p:grpSp>
      <p:grpSp>
        <p:nvGrpSpPr>
          <p:cNvPr name="Group 203" id="203"/>
          <p:cNvGrpSpPr/>
          <p:nvPr/>
        </p:nvGrpSpPr>
        <p:grpSpPr>
          <a:xfrm rot="0">
            <a:off x="16683990" y="9645015"/>
            <a:ext cx="312420" cy="312420"/>
            <a:chOff x="0" y="0"/>
            <a:chExt cx="416560" cy="416560"/>
          </a:xfrm>
        </p:grpSpPr>
        <p:sp>
          <p:nvSpPr>
            <p:cNvPr name="Freeform 204" id="204"/>
            <p:cNvSpPr/>
            <p:nvPr/>
          </p:nvSpPr>
          <p:spPr>
            <a:xfrm flipH="false" flipV="false" rot="0">
              <a:off x="49530" y="46990"/>
              <a:ext cx="311150" cy="320040"/>
            </a:xfrm>
            <a:custGeom>
              <a:avLst/>
              <a:gdLst/>
              <a:ahLst/>
              <a:cxnLst/>
              <a:rect r="r" b="b" t="t" l="l"/>
              <a:pathLst>
                <a:path h="320040" w="311150">
                  <a:moveTo>
                    <a:pt x="311150" y="113030"/>
                  </a:moveTo>
                  <a:cubicBezTo>
                    <a:pt x="311150" y="213360"/>
                    <a:pt x="299720" y="238760"/>
                    <a:pt x="284480" y="257810"/>
                  </a:cubicBezTo>
                  <a:cubicBezTo>
                    <a:pt x="269240" y="276860"/>
                    <a:pt x="247650" y="294640"/>
                    <a:pt x="224790" y="304800"/>
                  </a:cubicBezTo>
                  <a:cubicBezTo>
                    <a:pt x="203200" y="314960"/>
                    <a:pt x="175260" y="320040"/>
                    <a:pt x="149860" y="318770"/>
                  </a:cubicBezTo>
                  <a:cubicBezTo>
                    <a:pt x="125730" y="317500"/>
                    <a:pt x="99060" y="308610"/>
                    <a:pt x="77470" y="295910"/>
                  </a:cubicBezTo>
                  <a:cubicBezTo>
                    <a:pt x="57150" y="283210"/>
                    <a:pt x="36830" y="262890"/>
                    <a:pt x="24130" y="242570"/>
                  </a:cubicBezTo>
                  <a:cubicBezTo>
                    <a:pt x="11430" y="220980"/>
                    <a:pt x="2540" y="194310"/>
                    <a:pt x="1270" y="170180"/>
                  </a:cubicBezTo>
                  <a:cubicBezTo>
                    <a:pt x="0" y="144780"/>
                    <a:pt x="5080" y="116840"/>
                    <a:pt x="15240" y="95250"/>
                  </a:cubicBezTo>
                  <a:cubicBezTo>
                    <a:pt x="25400" y="72390"/>
                    <a:pt x="43180" y="50800"/>
                    <a:pt x="62230" y="35560"/>
                  </a:cubicBezTo>
                  <a:cubicBezTo>
                    <a:pt x="81280" y="20320"/>
                    <a:pt x="106680" y="8890"/>
                    <a:pt x="130810" y="3810"/>
                  </a:cubicBezTo>
                  <a:cubicBezTo>
                    <a:pt x="154940" y="0"/>
                    <a:pt x="184150" y="1270"/>
                    <a:pt x="207010" y="8890"/>
                  </a:cubicBezTo>
                  <a:cubicBezTo>
                    <a:pt x="231140" y="15240"/>
                    <a:pt x="271780" y="48260"/>
                    <a:pt x="271780" y="48260"/>
                  </a:cubicBezTo>
                </a:path>
              </a:pathLst>
            </a:custGeom>
            <a:solidFill>
              <a:srgbClr val="FFFFFF"/>
            </a:solidFill>
            <a:ln cap="sq">
              <a:noFill/>
              <a:prstDash val="solid"/>
              <a:miter/>
            </a:ln>
          </p:spPr>
        </p:sp>
      </p:grpSp>
      <p:grpSp>
        <p:nvGrpSpPr>
          <p:cNvPr name="Group 205" id="205"/>
          <p:cNvGrpSpPr/>
          <p:nvPr/>
        </p:nvGrpSpPr>
        <p:grpSpPr>
          <a:xfrm rot="0">
            <a:off x="16628745" y="9626918"/>
            <a:ext cx="312420" cy="312420"/>
            <a:chOff x="0" y="0"/>
            <a:chExt cx="416560" cy="416560"/>
          </a:xfrm>
        </p:grpSpPr>
        <p:sp>
          <p:nvSpPr>
            <p:cNvPr name="Freeform 206" id="206"/>
            <p:cNvSpPr/>
            <p:nvPr/>
          </p:nvSpPr>
          <p:spPr>
            <a:xfrm flipH="false" flipV="false" rot="0">
              <a:off x="49530" y="45720"/>
              <a:ext cx="312420" cy="321310"/>
            </a:xfrm>
            <a:custGeom>
              <a:avLst/>
              <a:gdLst/>
              <a:ahLst/>
              <a:cxnLst/>
              <a:rect r="r" b="b" t="t" l="l"/>
              <a:pathLst>
                <a:path h="321310" w="312420">
                  <a:moveTo>
                    <a:pt x="311150" y="114300"/>
                  </a:moveTo>
                  <a:cubicBezTo>
                    <a:pt x="312420" y="213360"/>
                    <a:pt x="299720" y="240030"/>
                    <a:pt x="284480" y="259080"/>
                  </a:cubicBezTo>
                  <a:cubicBezTo>
                    <a:pt x="270510" y="278130"/>
                    <a:pt x="247650" y="295910"/>
                    <a:pt x="224790" y="306070"/>
                  </a:cubicBezTo>
                  <a:cubicBezTo>
                    <a:pt x="203200" y="316230"/>
                    <a:pt x="175260" y="321310"/>
                    <a:pt x="151130" y="320040"/>
                  </a:cubicBezTo>
                  <a:cubicBezTo>
                    <a:pt x="125730" y="317500"/>
                    <a:pt x="99060" y="309880"/>
                    <a:pt x="77470" y="297180"/>
                  </a:cubicBezTo>
                  <a:cubicBezTo>
                    <a:pt x="57150" y="284480"/>
                    <a:pt x="36830" y="264160"/>
                    <a:pt x="24130" y="242570"/>
                  </a:cubicBezTo>
                  <a:cubicBezTo>
                    <a:pt x="11430" y="222250"/>
                    <a:pt x="2540" y="195580"/>
                    <a:pt x="1270" y="170180"/>
                  </a:cubicBezTo>
                  <a:cubicBezTo>
                    <a:pt x="0" y="146050"/>
                    <a:pt x="5080" y="118110"/>
                    <a:pt x="15240" y="95250"/>
                  </a:cubicBezTo>
                  <a:cubicBezTo>
                    <a:pt x="25400" y="73660"/>
                    <a:pt x="43180" y="50800"/>
                    <a:pt x="62230" y="35560"/>
                  </a:cubicBezTo>
                  <a:cubicBezTo>
                    <a:pt x="81280" y="20320"/>
                    <a:pt x="107950" y="8890"/>
                    <a:pt x="132080" y="5080"/>
                  </a:cubicBezTo>
                  <a:cubicBezTo>
                    <a:pt x="156210" y="0"/>
                    <a:pt x="184150" y="2540"/>
                    <a:pt x="207010" y="8890"/>
                  </a:cubicBezTo>
                  <a:cubicBezTo>
                    <a:pt x="231140" y="16510"/>
                    <a:pt x="271780" y="48260"/>
                    <a:pt x="271780" y="48260"/>
                  </a:cubicBezTo>
                </a:path>
              </a:pathLst>
            </a:custGeom>
            <a:solidFill>
              <a:srgbClr val="FFFFFF"/>
            </a:solidFill>
            <a:ln cap="sq">
              <a:noFill/>
              <a:prstDash val="solid"/>
              <a:miter/>
            </a:ln>
          </p:spPr>
        </p:sp>
      </p:grpSp>
      <p:grpSp>
        <p:nvGrpSpPr>
          <p:cNvPr name="Group 207" id="207"/>
          <p:cNvGrpSpPr/>
          <p:nvPr/>
        </p:nvGrpSpPr>
        <p:grpSpPr>
          <a:xfrm rot="0">
            <a:off x="16776382" y="9645015"/>
            <a:ext cx="312420" cy="312420"/>
            <a:chOff x="0" y="0"/>
            <a:chExt cx="416560" cy="416560"/>
          </a:xfrm>
        </p:grpSpPr>
        <p:sp>
          <p:nvSpPr>
            <p:cNvPr name="Freeform 208" id="208"/>
            <p:cNvSpPr/>
            <p:nvPr/>
          </p:nvSpPr>
          <p:spPr>
            <a:xfrm flipH="false" flipV="false" rot="0">
              <a:off x="48260" y="46990"/>
              <a:ext cx="312420" cy="320040"/>
            </a:xfrm>
            <a:custGeom>
              <a:avLst/>
              <a:gdLst/>
              <a:ahLst/>
              <a:cxnLst/>
              <a:rect r="r" b="b" t="t" l="l"/>
              <a:pathLst>
                <a:path h="320040" w="312420">
                  <a:moveTo>
                    <a:pt x="312420" y="113030"/>
                  </a:moveTo>
                  <a:cubicBezTo>
                    <a:pt x="312420" y="213360"/>
                    <a:pt x="300990" y="238760"/>
                    <a:pt x="285750" y="257810"/>
                  </a:cubicBezTo>
                  <a:cubicBezTo>
                    <a:pt x="270510" y="276860"/>
                    <a:pt x="247650" y="294640"/>
                    <a:pt x="226060" y="304800"/>
                  </a:cubicBezTo>
                  <a:cubicBezTo>
                    <a:pt x="203200" y="314960"/>
                    <a:pt x="175260" y="320040"/>
                    <a:pt x="151130" y="318770"/>
                  </a:cubicBezTo>
                  <a:cubicBezTo>
                    <a:pt x="125730" y="317500"/>
                    <a:pt x="99060" y="308610"/>
                    <a:pt x="78740" y="295910"/>
                  </a:cubicBezTo>
                  <a:cubicBezTo>
                    <a:pt x="57150" y="283210"/>
                    <a:pt x="36830" y="262890"/>
                    <a:pt x="24130" y="242570"/>
                  </a:cubicBezTo>
                  <a:cubicBezTo>
                    <a:pt x="11430" y="220980"/>
                    <a:pt x="3810" y="194310"/>
                    <a:pt x="2540" y="170180"/>
                  </a:cubicBezTo>
                  <a:cubicBezTo>
                    <a:pt x="0" y="144780"/>
                    <a:pt x="5080" y="116840"/>
                    <a:pt x="15240" y="95250"/>
                  </a:cubicBezTo>
                  <a:cubicBezTo>
                    <a:pt x="25400" y="72390"/>
                    <a:pt x="43180" y="50800"/>
                    <a:pt x="62230" y="35560"/>
                  </a:cubicBezTo>
                  <a:cubicBezTo>
                    <a:pt x="82550" y="20320"/>
                    <a:pt x="107950" y="8890"/>
                    <a:pt x="132080" y="3810"/>
                  </a:cubicBezTo>
                  <a:cubicBezTo>
                    <a:pt x="156210" y="0"/>
                    <a:pt x="184150" y="1270"/>
                    <a:pt x="208280" y="8890"/>
                  </a:cubicBezTo>
                  <a:cubicBezTo>
                    <a:pt x="231140" y="15240"/>
                    <a:pt x="273050" y="48260"/>
                    <a:pt x="273050" y="48260"/>
                  </a:cubicBezTo>
                </a:path>
              </a:pathLst>
            </a:custGeom>
            <a:solidFill>
              <a:srgbClr val="FFFFFF"/>
            </a:solidFill>
            <a:ln cap="sq">
              <a:noFill/>
              <a:prstDash val="solid"/>
              <a:miter/>
            </a:ln>
          </p:spPr>
        </p:sp>
      </p:grpSp>
      <p:grpSp>
        <p:nvGrpSpPr>
          <p:cNvPr name="Group 209" id="209"/>
          <p:cNvGrpSpPr/>
          <p:nvPr/>
        </p:nvGrpSpPr>
        <p:grpSpPr>
          <a:xfrm rot="0">
            <a:off x="16794480" y="9571672"/>
            <a:ext cx="312420" cy="312420"/>
            <a:chOff x="0" y="0"/>
            <a:chExt cx="416560" cy="416560"/>
          </a:xfrm>
        </p:grpSpPr>
        <p:sp>
          <p:nvSpPr>
            <p:cNvPr name="Freeform 210" id="210"/>
            <p:cNvSpPr/>
            <p:nvPr/>
          </p:nvSpPr>
          <p:spPr>
            <a:xfrm flipH="false" flipV="false" rot="0">
              <a:off x="49530" y="45720"/>
              <a:ext cx="311150" cy="321310"/>
            </a:xfrm>
            <a:custGeom>
              <a:avLst/>
              <a:gdLst/>
              <a:ahLst/>
              <a:cxnLst/>
              <a:rect r="r" b="b" t="t" l="l"/>
              <a:pathLst>
                <a:path h="321310" w="311150">
                  <a:moveTo>
                    <a:pt x="311150" y="114300"/>
                  </a:moveTo>
                  <a:cubicBezTo>
                    <a:pt x="311150" y="213360"/>
                    <a:pt x="299720" y="240030"/>
                    <a:pt x="284480" y="259080"/>
                  </a:cubicBezTo>
                  <a:cubicBezTo>
                    <a:pt x="269240" y="278130"/>
                    <a:pt x="247650" y="295910"/>
                    <a:pt x="224790" y="306070"/>
                  </a:cubicBezTo>
                  <a:cubicBezTo>
                    <a:pt x="201930" y="316230"/>
                    <a:pt x="173990" y="321310"/>
                    <a:pt x="149860" y="320040"/>
                  </a:cubicBezTo>
                  <a:cubicBezTo>
                    <a:pt x="125730" y="317500"/>
                    <a:pt x="99060" y="309880"/>
                    <a:pt x="77470" y="297180"/>
                  </a:cubicBezTo>
                  <a:cubicBezTo>
                    <a:pt x="55880" y="284480"/>
                    <a:pt x="36830" y="264160"/>
                    <a:pt x="24130" y="243840"/>
                  </a:cubicBezTo>
                  <a:cubicBezTo>
                    <a:pt x="11430" y="222250"/>
                    <a:pt x="2540" y="195580"/>
                    <a:pt x="1270" y="170180"/>
                  </a:cubicBezTo>
                  <a:cubicBezTo>
                    <a:pt x="0" y="146050"/>
                    <a:pt x="5080" y="118110"/>
                    <a:pt x="15240" y="96520"/>
                  </a:cubicBezTo>
                  <a:cubicBezTo>
                    <a:pt x="25400" y="73660"/>
                    <a:pt x="41910" y="50800"/>
                    <a:pt x="62230" y="35560"/>
                  </a:cubicBezTo>
                  <a:cubicBezTo>
                    <a:pt x="81280" y="21590"/>
                    <a:pt x="106680" y="8890"/>
                    <a:pt x="130810" y="5080"/>
                  </a:cubicBezTo>
                  <a:cubicBezTo>
                    <a:pt x="154940" y="0"/>
                    <a:pt x="182880" y="2540"/>
                    <a:pt x="207010" y="10160"/>
                  </a:cubicBezTo>
                  <a:cubicBezTo>
                    <a:pt x="229870" y="16510"/>
                    <a:pt x="271780" y="49530"/>
                    <a:pt x="271780" y="49530"/>
                  </a:cubicBezTo>
                </a:path>
              </a:pathLst>
            </a:custGeom>
            <a:solidFill>
              <a:srgbClr val="FFFFFF"/>
            </a:solidFill>
            <a:ln cap="sq">
              <a:noFill/>
              <a:prstDash val="solid"/>
              <a:miter/>
            </a:ln>
          </p:spPr>
        </p:sp>
      </p:grpSp>
      <p:grpSp>
        <p:nvGrpSpPr>
          <p:cNvPr name="Group 211" id="211"/>
          <p:cNvGrpSpPr/>
          <p:nvPr/>
        </p:nvGrpSpPr>
        <p:grpSpPr>
          <a:xfrm rot="0">
            <a:off x="16519207" y="9626918"/>
            <a:ext cx="312420" cy="312420"/>
            <a:chOff x="0" y="0"/>
            <a:chExt cx="416560" cy="416560"/>
          </a:xfrm>
        </p:grpSpPr>
        <p:sp>
          <p:nvSpPr>
            <p:cNvPr name="Freeform 212" id="212"/>
            <p:cNvSpPr/>
            <p:nvPr/>
          </p:nvSpPr>
          <p:spPr>
            <a:xfrm flipH="false" flipV="false" rot="0">
              <a:off x="48260" y="45720"/>
              <a:ext cx="312420" cy="321310"/>
            </a:xfrm>
            <a:custGeom>
              <a:avLst/>
              <a:gdLst/>
              <a:ahLst/>
              <a:cxnLst/>
              <a:rect r="r" b="b" t="t" l="l"/>
              <a:pathLst>
                <a:path h="321310" w="312420">
                  <a:moveTo>
                    <a:pt x="312420" y="114300"/>
                  </a:moveTo>
                  <a:cubicBezTo>
                    <a:pt x="312420" y="213360"/>
                    <a:pt x="300990" y="240030"/>
                    <a:pt x="285750" y="259080"/>
                  </a:cubicBezTo>
                  <a:cubicBezTo>
                    <a:pt x="270510" y="278130"/>
                    <a:pt x="247650" y="295910"/>
                    <a:pt x="226060" y="306070"/>
                  </a:cubicBezTo>
                  <a:cubicBezTo>
                    <a:pt x="203200" y="316230"/>
                    <a:pt x="175260" y="321310"/>
                    <a:pt x="151130" y="320040"/>
                  </a:cubicBezTo>
                  <a:cubicBezTo>
                    <a:pt x="125730" y="317500"/>
                    <a:pt x="99060" y="309880"/>
                    <a:pt x="78740" y="297180"/>
                  </a:cubicBezTo>
                  <a:cubicBezTo>
                    <a:pt x="57150" y="284480"/>
                    <a:pt x="36830" y="264160"/>
                    <a:pt x="24130" y="242570"/>
                  </a:cubicBezTo>
                  <a:cubicBezTo>
                    <a:pt x="11430" y="222250"/>
                    <a:pt x="3810" y="195580"/>
                    <a:pt x="2540" y="170180"/>
                  </a:cubicBezTo>
                  <a:cubicBezTo>
                    <a:pt x="0" y="146050"/>
                    <a:pt x="5080" y="118110"/>
                    <a:pt x="15240" y="95250"/>
                  </a:cubicBezTo>
                  <a:cubicBezTo>
                    <a:pt x="25400" y="73660"/>
                    <a:pt x="43180" y="50800"/>
                    <a:pt x="62230" y="35560"/>
                  </a:cubicBezTo>
                  <a:cubicBezTo>
                    <a:pt x="82550" y="20320"/>
                    <a:pt x="107950" y="8890"/>
                    <a:pt x="132080" y="5080"/>
                  </a:cubicBezTo>
                  <a:cubicBezTo>
                    <a:pt x="156210" y="0"/>
                    <a:pt x="184150" y="2540"/>
                    <a:pt x="208280" y="8890"/>
                  </a:cubicBezTo>
                  <a:cubicBezTo>
                    <a:pt x="231140" y="16510"/>
                    <a:pt x="273050" y="48260"/>
                    <a:pt x="273050" y="48260"/>
                  </a:cubicBezTo>
                </a:path>
              </a:pathLst>
            </a:custGeom>
            <a:solidFill>
              <a:srgbClr val="FFFFFF"/>
            </a:solidFill>
            <a:ln cap="sq">
              <a:noFill/>
              <a:prstDash val="solid"/>
              <a:miter/>
            </a:ln>
          </p:spPr>
        </p:sp>
      </p:grpSp>
      <p:grpSp>
        <p:nvGrpSpPr>
          <p:cNvPr name="Group 213" id="213"/>
          <p:cNvGrpSpPr/>
          <p:nvPr/>
        </p:nvGrpSpPr>
        <p:grpSpPr>
          <a:xfrm rot="0">
            <a:off x="16151543" y="9607868"/>
            <a:ext cx="312420" cy="312420"/>
            <a:chOff x="0" y="0"/>
            <a:chExt cx="416560" cy="416560"/>
          </a:xfrm>
        </p:grpSpPr>
        <p:sp>
          <p:nvSpPr>
            <p:cNvPr name="Freeform 214" id="214"/>
            <p:cNvSpPr/>
            <p:nvPr/>
          </p:nvSpPr>
          <p:spPr>
            <a:xfrm flipH="false" flipV="false" rot="0">
              <a:off x="49530" y="46990"/>
              <a:ext cx="311150" cy="320040"/>
            </a:xfrm>
            <a:custGeom>
              <a:avLst/>
              <a:gdLst/>
              <a:ahLst/>
              <a:cxnLst/>
              <a:rect r="r" b="b" t="t" l="l"/>
              <a:pathLst>
                <a:path h="320040" w="311150">
                  <a:moveTo>
                    <a:pt x="311150" y="113030"/>
                  </a:moveTo>
                  <a:cubicBezTo>
                    <a:pt x="311150" y="213360"/>
                    <a:pt x="299720" y="238760"/>
                    <a:pt x="284480" y="259080"/>
                  </a:cubicBezTo>
                  <a:cubicBezTo>
                    <a:pt x="269240" y="278130"/>
                    <a:pt x="247650" y="294640"/>
                    <a:pt x="224790" y="304800"/>
                  </a:cubicBezTo>
                  <a:cubicBezTo>
                    <a:pt x="201930" y="314960"/>
                    <a:pt x="173990" y="320040"/>
                    <a:pt x="149860" y="318770"/>
                  </a:cubicBezTo>
                  <a:cubicBezTo>
                    <a:pt x="125730" y="317500"/>
                    <a:pt x="99060" y="308610"/>
                    <a:pt x="77470" y="295910"/>
                  </a:cubicBezTo>
                  <a:cubicBezTo>
                    <a:pt x="55880" y="283210"/>
                    <a:pt x="36830" y="264160"/>
                    <a:pt x="24130" y="242570"/>
                  </a:cubicBezTo>
                  <a:cubicBezTo>
                    <a:pt x="11430" y="222250"/>
                    <a:pt x="2540" y="194310"/>
                    <a:pt x="1270" y="170180"/>
                  </a:cubicBezTo>
                  <a:cubicBezTo>
                    <a:pt x="0" y="146050"/>
                    <a:pt x="5080" y="118110"/>
                    <a:pt x="15240" y="95250"/>
                  </a:cubicBezTo>
                  <a:cubicBezTo>
                    <a:pt x="25400" y="72390"/>
                    <a:pt x="41910" y="50800"/>
                    <a:pt x="62230" y="35560"/>
                  </a:cubicBezTo>
                  <a:cubicBezTo>
                    <a:pt x="81280" y="20320"/>
                    <a:pt x="106680" y="8890"/>
                    <a:pt x="130810" y="3810"/>
                  </a:cubicBezTo>
                  <a:cubicBezTo>
                    <a:pt x="154940" y="0"/>
                    <a:pt x="182880" y="1270"/>
                    <a:pt x="207010" y="8890"/>
                  </a:cubicBezTo>
                  <a:cubicBezTo>
                    <a:pt x="229870" y="16510"/>
                    <a:pt x="271780" y="48260"/>
                    <a:pt x="271780" y="48260"/>
                  </a:cubicBezTo>
                </a:path>
              </a:pathLst>
            </a:custGeom>
            <a:solidFill>
              <a:srgbClr val="FFFFFF"/>
            </a:solidFill>
            <a:ln cap="sq">
              <a:noFill/>
              <a:prstDash val="solid"/>
              <a:miter/>
            </a:ln>
          </p:spPr>
        </p:sp>
      </p:grpSp>
      <p:grpSp>
        <p:nvGrpSpPr>
          <p:cNvPr name="Group 215" id="215"/>
          <p:cNvGrpSpPr/>
          <p:nvPr/>
        </p:nvGrpSpPr>
        <p:grpSpPr>
          <a:xfrm rot="0">
            <a:off x="16187738" y="9645015"/>
            <a:ext cx="312420" cy="312420"/>
            <a:chOff x="0" y="0"/>
            <a:chExt cx="416560" cy="416560"/>
          </a:xfrm>
        </p:grpSpPr>
        <p:sp>
          <p:nvSpPr>
            <p:cNvPr name="Freeform 216" id="216"/>
            <p:cNvSpPr/>
            <p:nvPr/>
          </p:nvSpPr>
          <p:spPr>
            <a:xfrm flipH="false" flipV="false" rot="0">
              <a:off x="49530" y="46990"/>
              <a:ext cx="312420" cy="320040"/>
            </a:xfrm>
            <a:custGeom>
              <a:avLst/>
              <a:gdLst/>
              <a:ahLst/>
              <a:cxnLst/>
              <a:rect r="r" b="b" t="t" l="l"/>
              <a:pathLst>
                <a:path h="320040" w="312420">
                  <a:moveTo>
                    <a:pt x="312420" y="113030"/>
                  </a:moveTo>
                  <a:cubicBezTo>
                    <a:pt x="312420" y="213360"/>
                    <a:pt x="300990" y="238760"/>
                    <a:pt x="285750" y="257810"/>
                  </a:cubicBezTo>
                  <a:cubicBezTo>
                    <a:pt x="270510" y="276860"/>
                    <a:pt x="247650" y="294640"/>
                    <a:pt x="226060" y="304800"/>
                  </a:cubicBezTo>
                  <a:cubicBezTo>
                    <a:pt x="203200" y="314960"/>
                    <a:pt x="175260" y="320040"/>
                    <a:pt x="151130" y="318770"/>
                  </a:cubicBezTo>
                  <a:cubicBezTo>
                    <a:pt x="125730" y="317500"/>
                    <a:pt x="99060" y="308610"/>
                    <a:pt x="78740" y="295910"/>
                  </a:cubicBezTo>
                  <a:cubicBezTo>
                    <a:pt x="57150" y="283210"/>
                    <a:pt x="36830" y="262890"/>
                    <a:pt x="24130" y="242570"/>
                  </a:cubicBezTo>
                  <a:cubicBezTo>
                    <a:pt x="11430" y="220980"/>
                    <a:pt x="3810" y="194310"/>
                    <a:pt x="1270" y="170180"/>
                  </a:cubicBezTo>
                  <a:cubicBezTo>
                    <a:pt x="0" y="144780"/>
                    <a:pt x="5080" y="116840"/>
                    <a:pt x="15240" y="95250"/>
                  </a:cubicBezTo>
                  <a:cubicBezTo>
                    <a:pt x="25400" y="72390"/>
                    <a:pt x="43180" y="50800"/>
                    <a:pt x="62230" y="35560"/>
                  </a:cubicBezTo>
                  <a:cubicBezTo>
                    <a:pt x="81280" y="20320"/>
                    <a:pt x="107950" y="8890"/>
                    <a:pt x="132080" y="3810"/>
                  </a:cubicBezTo>
                  <a:cubicBezTo>
                    <a:pt x="156210" y="0"/>
                    <a:pt x="184150" y="1270"/>
                    <a:pt x="207010" y="8890"/>
                  </a:cubicBezTo>
                  <a:cubicBezTo>
                    <a:pt x="231140" y="15240"/>
                    <a:pt x="273050" y="48260"/>
                    <a:pt x="273050" y="48260"/>
                  </a:cubicBezTo>
                </a:path>
              </a:pathLst>
            </a:custGeom>
            <a:solidFill>
              <a:srgbClr val="FFFFFF"/>
            </a:solidFill>
            <a:ln cap="sq">
              <a:noFill/>
              <a:prstDash val="solid"/>
              <a:miter/>
            </a:ln>
          </p:spPr>
        </p:sp>
      </p:grpSp>
      <p:grpSp>
        <p:nvGrpSpPr>
          <p:cNvPr name="Group 217" id="217"/>
          <p:cNvGrpSpPr/>
          <p:nvPr/>
        </p:nvGrpSpPr>
        <p:grpSpPr>
          <a:xfrm rot="0">
            <a:off x="15967710" y="9663112"/>
            <a:ext cx="312420" cy="312420"/>
            <a:chOff x="0" y="0"/>
            <a:chExt cx="416560" cy="416560"/>
          </a:xfrm>
        </p:grpSpPr>
        <p:sp>
          <p:nvSpPr>
            <p:cNvPr name="Freeform 218" id="218"/>
            <p:cNvSpPr/>
            <p:nvPr/>
          </p:nvSpPr>
          <p:spPr>
            <a:xfrm flipH="false" flipV="false" rot="0">
              <a:off x="49530" y="46990"/>
              <a:ext cx="311150" cy="320040"/>
            </a:xfrm>
            <a:custGeom>
              <a:avLst/>
              <a:gdLst/>
              <a:ahLst/>
              <a:cxnLst/>
              <a:rect r="r" b="b" t="t" l="l"/>
              <a:pathLst>
                <a:path h="320040" w="311150">
                  <a:moveTo>
                    <a:pt x="311150" y="113030"/>
                  </a:moveTo>
                  <a:cubicBezTo>
                    <a:pt x="311150" y="213360"/>
                    <a:pt x="299720" y="238760"/>
                    <a:pt x="284480" y="257810"/>
                  </a:cubicBezTo>
                  <a:cubicBezTo>
                    <a:pt x="269240" y="278130"/>
                    <a:pt x="247650" y="294640"/>
                    <a:pt x="224790" y="304800"/>
                  </a:cubicBezTo>
                  <a:cubicBezTo>
                    <a:pt x="201930" y="314960"/>
                    <a:pt x="175260" y="320040"/>
                    <a:pt x="149860" y="318770"/>
                  </a:cubicBezTo>
                  <a:cubicBezTo>
                    <a:pt x="125730" y="317500"/>
                    <a:pt x="99060" y="308610"/>
                    <a:pt x="77470" y="295910"/>
                  </a:cubicBezTo>
                  <a:cubicBezTo>
                    <a:pt x="57150" y="283210"/>
                    <a:pt x="36830" y="264160"/>
                    <a:pt x="24130" y="242570"/>
                  </a:cubicBezTo>
                  <a:cubicBezTo>
                    <a:pt x="11430" y="220980"/>
                    <a:pt x="2540" y="194310"/>
                    <a:pt x="1270" y="170180"/>
                  </a:cubicBezTo>
                  <a:cubicBezTo>
                    <a:pt x="0" y="146050"/>
                    <a:pt x="5080" y="118110"/>
                    <a:pt x="15240" y="95250"/>
                  </a:cubicBezTo>
                  <a:cubicBezTo>
                    <a:pt x="25400" y="72390"/>
                    <a:pt x="41910" y="50800"/>
                    <a:pt x="62230" y="35560"/>
                  </a:cubicBezTo>
                  <a:cubicBezTo>
                    <a:pt x="81280" y="20320"/>
                    <a:pt x="106680" y="8890"/>
                    <a:pt x="130810" y="3810"/>
                  </a:cubicBezTo>
                  <a:cubicBezTo>
                    <a:pt x="154940" y="0"/>
                    <a:pt x="184150" y="1270"/>
                    <a:pt x="207010" y="8890"/>
                  </a:cubicBezTo>
                  <a:cubicBezTo>
                    <a:pt x="229870" y="16510"/>
                    <a:pt x="271780" y="48260"/>
                    <a:pt x="271780" y="48260"/>
                  </a:cubicBezTo>
                </a:path>
              </a:pathLst>
            </a:custGeom>
            <a:solidFill>
              <a:srgbClr val="FFFFFF"/>
            </a:solidFill>
            <a:ln cap="sq">
              <a:noFill/>
              <a:prstDash val="solid"/>
              <a:miter/>
            </a:ln>
          </p:spPr>
        </p:sp>
      </p:grpSp>
      <p:grpSp>
        <p:nvGrpSpPr>
          <p:cNvPr name="Group 219" id="219"/>
          <p:cNvGrpSpPr/>
          <p:nvPr/>
        </p:nvGrpSpPr>
        <p:grpSpPr>
          <a:xfrm rot="0">
            <a:off x="16114395" y="9682162"/>
            <a:ext cx="312420" cy="312420"/>
            <a:chOff x="0" y="0"/>
            <a:chExt cx="416560" cy="416560"/>
          </a:xfrm>
        </p:grpSpPr>
        <p:sp>
          <p:nvSpPr>
            <p:cNvPr name="Freeform 220" id="220"/>
            <p:cNvSpPr/>
            <p:nvPr/>
          </p:nvSpPr>
          <p:spPr>
            <a:xfrm flipH="false" flipV="false" rot="0">
              <a:off x="49530" y="45720"/>
              <a:ext cx="312420" cy="321310"/>
            </a:xfrm>
            <a:custGeom>
              <a:avLst/>
              <a:gdLst/>
              <a:ahLst/>
              <a:cxnLst/>
              <a:rect r="r" b="b" t="t" l="l"/>
              <a:pathLst>
                <a:path h="321310" w="312420">
                  <a:moveTo>
                    <a:pt x="311150" y="113030"/>
                  </a:moveTo>
                  <a:cubicBezTo>
                    <a:pt x="312420" y="213360"/>
                    <a:pt x="299720" y="238760"/>
                    <a:pt x="284480" y="259080"/>
                  </a:cubicBezTo>
                  <a:cubicBezTo>
                    <a:pt x="270510" y="278130"/>
                    <a:pt x="247650" y="295910"/>
                    <a:pt x="224790" y="306070"/>
                  </a:cubicBezTo>
                  <a:cubicBezTo>
                    <a:pt x="203200" y="316230"/>
                    <a:pt x="175260" y="321310"/>
                    <a:pt x="151130" y="318770"/>
                  </a:cubicBezTo>
                  <a:cubicBezTo>
                    <a:pt x="125730" y="317500"/>
                    <a:pt x="99060" y="309880"/>
                    <a:pt x="77470" y="297180"/>
                  </a:cubicBezTo>
                  <a:cubicBezTo>
                    <a:pt x="57150" y="284480"/>
                    <a:pt x="36830" y="264160"/>
                    <a:pt x="24130" y="242570"/>
                  </a:cubicBezTo>
                  <a:cubicBezTo>
                    <a:pt x="11430" y="222250"/>
                    <a:pt x="2540" y="194310"/>
                    <a:pt x="1270" y="170180"/>
                  </a:cubicBezTo>
                  <a:cubicBezTo>
                    <a:pt x="0" y="146050"/>
                    <a:pt x="5080" y="118110"/>
                    <a:pt x="15240" y="95250"/>
                  </a:cubicBezTo>
                  <a:cubicBezTo>
                    <a:pt x="25400" y="73660"/>
                    <a:pt x="43180" y="50800"/>
                    <a:pt x="62230" y="35560"/>
                  </a:cubicBezTo>
                  <a:cubicBezTo>
                    <a:pt x="81280" y="20320"/>
                    <a:pt x="107950" y="8890"/>
                    <a:pt x="132080" y="5080"/>
                  </a:cubicBezTo>
                  <a:cubicBezTo>
                    <a:pt x="156210" y="0"/>
                    <a:pt x="184150" y="1270"/>
                    <a:pt x="207010" y="8890"/>
                  </a:cubicBezTo>
                  <a:cubicBezTo>
                    <a:pt x="231140" y="16510"/>
                    <a:pt x="271780" y="48260"/>
                    <a:pt x="271780" y="48260"/>
                  </a:cubicBezTo>
                </a:path>
              </a:pathLst>
            </a:custGeom>
            <a:solidFill>
              <a:srgbClr val="FFFFFF"/>
            </a:solidFill>
            <a:ln cap="sq">
              <a:noFill/>
              <a:prstDash val="solid"/>
              <a:miter/>
            </a:ln>
          </p:spPr>
        </p:sp>
      </p:grpSp>
      <p:grpSp>
        <p:nvGrpSpPr>
          <p:cNvPr name="Group 221" id="221"/>
          <p:cNvGrpSpPr/>
          <p:nvPr/>
        </p:nvGrpSpPr>
        <p:grpSpPr>
          <a:xfrm rot="0">
            <a:off x="15637193" y="9589770"/>
            <a:ext cx="312420" cy="312420"/>
            <a:chOff x="0" y="0"/>
            <a:chExt cx="416560" cy="416560"/>
          </a:xfrm>
        </p:grpSpPr>
        <p:sp>
          <p:nvSpPr>
            <p:cNvPr name="Freeform 222" id="222"/>
            <p:cNvSpPr/>
            <p:nvPr/>
          </p:nvSpPr>
          <p:spPr>
            <a:xfrm flipH="false" flipV="false" rot="0">
              <a:off x="49530" y="46990"/>
              <a:ext cx="311150" cy="320040"/>
            </a:xfrm>
            <a:custGeom>
              <a:avLst/>
              <a:gdLst/>
              <a:ahLst/>
              <a:cxnLst/>
              <a:rect r="r" b="b" t="t" l="l"/>
              <a:pathLst>
                <a:path h="320040" w="311150">
                  <a:moveTo>
                    <a:pt x="311150" y="113030"/>
                  </a:moveTo>
                  <a:cubicBezTo>
                    <a:pt x="311150" y="213360"/>
                    <a:pt x="299720" y="238760"/>
                    <a:pt x="284480" y="257810"/>
                  </a:cubicBezTo>
                  <a:cubicBezTo>
                    <a:pt x="269240" y="276860"/>
                    <a:pt x="247650" y="294640"/>
                    <a:pt x="224790" y="304800"/>
                  </a:cubicBezTo>
                  <a:cubicBezTo>
                    <a:pt x="201930" y="314960"/>
                    <a:pt x="173990" y="320040"/>
                    <a:pt x="149860" y="318770"/>
                  </a:cubicBezTo>
                  <a:cubicBezTo>
                    <a:pt x="125730" y="317500"/>
                    <a:pt x="99060" y="308610"/>
                    <a:pt x="77470" y="295910"/>
                  </a:cubicBezTo>
                  <a:cubicBezTo>
                    <a:pt x="55880" y="283210"/>
                    <a:pt x="36830" y="262890"/>
                    <a:pt x="24130" y="242570"/>
                  </a:cubicBezTo>
                  <a:cubicBezTo>
                    <a:pt x="11430" y="220980"/>
                    <a:pt x="2540" y="194310"/>
                    <a:pt x="1270" y="170180"/>
                  </a:cubicBezTo>
                  <a:cubicBezTo>
                    <a:pt x="0" y="144780"/>
                    <a:pt x="5080" y="118110"/>
                    <a:pt x="15240" y="95250"/>
                  </a:cubicBezTo>
                  <a:cubicBezTo>
                    <a:pt x="25400" y="72390"/>
                    <a:pt x="41910" y="50800"/>
                    <a:pt x="62230" y="35560"/>
                  </a:cubicBezTo>
                  <a:cubicBezTo>
                    <a:pt x="81280" y="20320"/>
                    <a:pt x="106680" y="8890"/>
                    <a:pt x="130810" y="3810"/>
                  </a:cubicBezTo>
                  <a:cubicBezTo>
                    <a:pt x="154940" y="0"/>
                    <a:pt x="182880" y="1270"/>
                    <a:pt x="207010" y="8890"/>
                  </a:cubicBezTo>
                  <a:cubicBezTo>
                    <a:pt x="229870" y="16510"/>
                    <a:pt x="271780" y="48260"/>
                    <a:pt x="271780" y="48260"/>
                  </a:cubicBezTo>
                </a:path>
              </a:pathLst>
            </a:custGeom>
            <a:solidFill>
              <a:srgbClr val="FFFFFF"/>
            </a:solidFill>
            <a:ln cap="sq">
              <a:noFill/>
              <a:prstDash val="solid"/>
              <a:miter/>
            </a:ln>
          </p:spPr>
        </p:sp>
      </p:grpSp>
      <p:grpSp>
        <p:nvGrpSpPr>
          <p:cNvPr name="Group 223" id="223"/>
          <p:cNvGrpSpPr/>
          <p:nvPr/>
        </p:nvGrpSpPr>
        <p:grpSpPr>
          <a:xfrm rot="0">
            <a:off x="15637193" y="9626918"/>
            <a:ext cx="312420" cy="312420"/>
            <a:chOff x="0" y="0"/>
            <a:chExt cx="416560" cy="416560"/>
          </a:xfrm>
        </p:grpSpPr>
        <p:sp>
          <p:nvSpPr>
            <p:cNvPr name="Freeform 224" id="224"/>
            <p:cNvSpPr/>
            <p:nvPr/>
          </p:nvSpPr>
          <p:spPr>
            <a:xfrm flipH="false" flipV="false" rot="0">
              <a:off x="49530" y="45720"/>
              <a:ext cx="311150" cy="321310"/>
            </a:xfrm>
            <a:custGeom>
              <a:avLst/>
              <a:gdLst/>
              <a:ahLst/>
              <a:cxnLst/>
              <a:rect r="r" b="b" t="t" l="l"/>
              <a:pathLst>
                <a:path h="321310" w="311150">
                  <a:moveTo>
                    <a:pt x="311150" y="114300"/>
                  </a:moveTo>
                  <a:cubicBezTo>
                    <a:pt x="311150" y="213360"/>
                    <a:pt x="299720" y="240030"/>
                    <a:pt x="284480" y="259080"/>
                  </a:cubicBezTo>
                  <a:cubicBezTo>
                    <a:pt x="269240" y="278130"/>
                    <a:pt x="247650" y="295910"/>
                    <a:pt x="224790" y="306070"/>
                  </a:cubicBezTo>
                  <a:cubicBezTo>
                    <a:pt x="201930" y="316230"/>
                    <a:pt x="173990" y="321310"/>
                    <a:pt x="149860" y="320040"/>
                  </a:cubicBezTo>
                  <a:cubicBezTo>
                    <a:pt x="125730" y="317500"/>
                    <a:pt x="99060" y="309880"/>
                    <a:pt x="77470" y="297180"/>
                  </a:cubicBezTo>
                  <a:cubicBezTo>
                    <a:pt x="55880" y="284480"/>
                    <a:pt x="36830" y="264160"/>
                    <a:pt x="24130" y="242570"/>
                  </a:cubicBezTo>
                  <a:cubicBezTo>
                    <a:pt x="11430" y="222250"/>
                    <a:pt x="2540" y="195580"/>
                    <a:pt x="1270" y="170180"/>
                  </a:cubicBezTo>
                  <a:cubicBezTo>
                    <a:pt x="0" y="146050"/>
                    <a:pt x="5080" y="118110"/>
                    <a:pt x="15240" y="95250"/>
                  </a:cubicBezTo>
                  <a:cubicBezTo>
                    <a:pt x="25400" y="73660"/>
                    <a:pt x="41910" y="50800"/>
                    <a:pt x="62230" y="35560"/>
                  </a:cubicBezTo>
                  <a:cubicBezTo>
                    <a:pt x="81280" y="20320"/>
                    <a:pt x="106680" y="8890"/>
                    <a:pt x="130810" y="5080"/>
                  </a:cubicBezTo>
                  <a:cubicBezTo>
                    <a:pt x="154940" y="0"/>
                    <a:pt x="182880" y="2540"/>
                    <a:pt x="207010" y="8890"/>
                  </a:cubicBezTo>
                  <a:cubicBezTo>
                    <a:pt x="229870" y="16510"/>
                    <a:pt x="271780" y="48260"/>
                    <a:pt x="271780" y="48260"/>
                  </a:cubicBezTo>
                </a:path>
              </a:pathLst>
            </a:custGeom>
            <a:solidFill>
              <a:srgbClr val="FFFFFF"/>
            </a:solidFill>
            <a:ln cap="sq">
              <a:noFill/>
              <a:prstDash val="solid"/>
              <a:miter/>
            </a:ln>
          </p:spPr>
        </p:sp>
      </p:grpSp>
      <p:grpSp>
        <p:nvGrpSpPr>
          <p:cNvPr name="Group 225" id="225"/>
          <p:cNvGrpSpPr/>
          <p:nvPr/>
        </p:nvGrpSpPr>
        <p:grpSpPr>
          <a:xfrm rot="0">
            <a:off x="15453360" y="8248650"/>
            <a:ext cx="312420" cy="312420"/>
            <a:chOff x="0" y="0"/>
            <a:chExt cx="416560" cy="416560"/>
          </a:xfrm>
        </p:grpSpPr>
        <p:sp>
          <p:nvSpPr>
            <p:cNvPr name="Freeform 226" id="226"/>
            <p:cNvSpPr/>
            <p:nvPr/>
          </p:nvSpPr>
          <p:spPr>
            <a:xfrm flipH="false" flipV="false" rot="0">
              <a:off x="49530" y="46990"/>
              <a:ext cx="311150" cy="320040"/>
            </a:xfrm>
            <a:custGeom>
              <a:avLst/>
              <a:gdLst/>
              <a:ahLst/>
              <a:cxnLst/>
              <a:rect r="r" b="b" t="t" l="l"/>
              <a:pathLst>
                <a:path h="320040" w="311150">
                  <a:moveTo>
                    <a:pt x="311150" y="113030"/>
                  </a:moveTo>
                  <a:cubicBezTo>
                    <a:pt x="311150" y="213360"/>
                    <a:pt x="299720" y="238760"/>
                    <a:pt x="284480" y="257810"/>
                  </a:cubicBezTo>
                  <a:cubicBezTo>
                    <a:pt x="269240" y="278130"/>
                    <a:pt x="247650" y="294640"/>
                    <a:pt x="224790" y="304800"/>
                  </a:cubicBezTo>
                  <a:cubicBezTo>
                    <a:pt x="201930" y="314960"/>
                    <a:pt x="175260" y="320040"/>
                    <a:pt x="149860" y="318770"/>
                  </a:cubicBezTo>
                  <a:cubicBezTo>
                    <a:pt x="125730" y="317500"/>
                    <a:pt x="99060" y="308610"/>
                    <a:pt x="77470" y="295910"/>
                  </a:cubicBezTo>
                  <a:cubicBezTo>
                    <a:pt x="57150" y="283210"/>
                    <a:pt x="36830" y="264160"/>
                    <a:pt x="24130" y="242570"/>
                  </a:cubicBezTo>
                  <a:cubicBezTo>
                    <a:pt x="11430" y="220980"/>
                    <a:pt x="2540" y="194310"/>
                    <a:pt x="1270" y="170180"/>
                  </a:cubicBezTo>
                  <a:cubicBezTo>
                    <a:pt x="0" y="144780"/>
                    <a:pt x="5080" y="118110"/>
                    <a:pt x="15240" y="95250"/>
                  </a:cubicBezTo>
                  <a:cubicBezTo>
                    <a:pt x="25400" y="72390"/>
                    <a:pt x="41910" y="50800"/>
                    <a:pt x="62230" y="35560"/>
                  </a:cubicBezTo>
                  <a:cubicBezTo>
                    <a:pt x="81280" y="20320"/>
                    <a:pt x="106680" y="8890"/>
                    <a:pt x="130810" y="3810"/>
                  </a:cubicBezTo>
                  <a:cubicBezTo>
                    <a:pt x="154940" y="0"/>
                    <a:pt x="184150" y="1270"/>
                    <a:pt x="207010" y="8890"/>
                  </a:cubicBezTo>
                  <a:cubicBezTo>
                    <a:pt x="229870" y="16510"/>
                    <a:pt x="271780" y="48260"/>
                    <a:pt x="271780" y="48260"/>
                  </a:cubicBezTo>
                </a:path>
              </a:pathLst>
            </a:custGeom>
            <a:solidFill>
              <a:srgbClr val="FFFFFF"/>
            </a:solidFill>
            <a:ln cap="sq">
              <a:noFill/>
              <a:prstDash val="solid"/>
              <a:miter/>
            </a:ln>
          </p:spPr>
        </p:sp>
      </p:grpSp>
      <p:grpSp>
        <p:nvGrpSpPr>
          <p:cNvPr name="Group 227" id="227"/>
          <p:cNvGrpSpPr/>
          <p:nvPr/>
        </p:nvGrpSpPr>
        <p:grpSpPr>
          <a:xfrm rot="0">
            <a:off x="15398115" y="8101965"/>
            <a:ext cx="312420" cy="312420"/>
            <a:chOff x="0" y="0"/>
            <a:chExt cx="416560" cy="416560"/>
          </a:xfrm>
        </p:grpSpPr>
        <p:sp>
          <p:nvSpPr>
            <p:cNvPr name="Freeform 228" id="228"/>
            <p:cNvSpPr/>
            <p:nvPr/>
          </p:nvSpPr>
          <p:spPr>
            <a:xfrm flipH="false" flipV="false" rot="0">
              <a:off x="49530" y="46990"/>
              <a:ext cx="311150" cy="320040"/>
            </a:xfrm>
            <a:custGeom>
              <a:avLst/>
              <a:gdLst/>
              <a:ahLst/>
              <a:cxnLst/>
              <a:rect r="r" b="b" t="t" l="l"/>
              <a:pathLst>
                <a:path h="320040" w="311150">
                  <a:moveTo>
                    <a:pt x="311150" y="113030"/>
                  </a:moveTo>
                  <a:cubicBezTo>
                    <a:pt x="311150" y="213360"/>
                    <a:pt x="299720" y="238760"/>
                    <a:pt x="284480" y="257810"/>
                  </a:cubicBezTo>
                  <a:cubicBezTo>
                    <a:pt x="269240" y="276860"/>
                    <a:pt x="247650" y="294640"/>
                    <a:pt x="224790" y="304800"/>
                  </a:cubicBezTo>
                  <a:cubicBezTo>
                    <a:pt x="203200" y="314960"/>
                    <a:pt x="175260" y="320040"/>
                    <a:pt x="149860" y="318770"/>
                  </a:cubicBezTo>
                  <a:cubicBezTo>
                    <a:pt x="125730" y="317500"/>
                    <a:pt x="99060" y="308610"/>
                    <a:pt x="77470" y="295910"/>
                  </a:cubicBezTo>
                  <a:cubicBezTo>
                    <a:pt x="57150" y="283210"/>
                    <a:pt x="36830" y="262890"/>
                    <a:pt x="24130" y="242570"/>
                  </a:cubicBezTo>
                  <a:cubicBezTo>
                    <a:pt x="11430" y="220980"/>
                    <a:pt x="2540" y="194310"/>
                    <a:pt x="1270" y="170180"/>
                  </a:cubicBezTo>
                  <a:cubicBezTo>
                    <a:pt x="0" y="144780"/>
                    <a:pt x="5080" y="116840"/>
                    <a:pt x="15240" y="95250"/>
                  </a:cubicBezTo>
                  <a:cubicBezTo>
                    <a:pt x="25400" y="72390"/>
                    <a:pt x="43180" y="50800"/>
                    <a:pt x="62230" y="35560"/>
                  </a:cubicBezTo>
                  <a:cubicBezTo>
                    <a:pt x="81280" y="20320"/>
                    <a:pt x="106680" y="8890"/>
                    <a:pt x="130810" y="3810"/>
                  </a:cubicBezTo>
                  <a:cubicBezTo>
                    <a:pt x="154940" y="0"/>
                    <a:pt x="184150" y="1270"/>
                    <a:pt x="207010" y="8890"/>
                  </a:cubicBezTo>
                  <a:cubicBezTo>
                    <a:pt x="231140" y="15240"/>
                    <a:pt x="271780" y="48260"/>
                    <a:pt x="271780" y="48260"/>
                  </a:cubicBezTo>
                </a:path>
              </a:pathLst>
            </a:custGeom>
            <a:solidFill>
              <a:srgbClr val="FFFFFF"/>
            </a:solidFill>
            <a:ln cap="sq">
              <a:noFill/>
              <a:prstDash val="solid"/>
              <a:miter/>
            </a:ln>
          </p:spPr>
        </p:sp>
      </p:grpSp>
      <p:grpSp>
        <p:nvGrpSpPr>
          <p:cNvPr name="Group 229" id="229"/>
          <p:cNvGrpSpPr/>
          <p:nvPr/>
        </p:nvGrpSpPr>
        <p:grpSpPr>
          <a:xfrm rot="0">
            <a:off x="15453360" y="8487728"/>
            <a:ext cx="312420" cy="312420"/>
            <a:chOff x="0" y="0"/>
            <a:chExt cx="416560" cy="416560"/>
          </a:xfrm>
        </p:grpSpPr>
        <p:sp>
          <p:nvSpPr>
            <p:cNvPr name="Freeform 230" id="230"/>
            <p:cNvSpPr/>
            <p:nvPr/>
          </p:nvSpPr>
          <p:spPr>
            <a:xfrm flipH="false" flipV="false" rot="0">
              <a:off x="49530" y="46990"/>
              <a:ext cx="311150" cy="320040"/>
            </a:xfrm>
            <a:custGeom>
              <a:avLst/>
              <a:gdLst/>
              <a:ahLst/>
              <a:cxnLst/>
              <a:rect r="r" b="b" t="t" l="l"/>
              <a:pathLst>
                <a:path h="320040" w="311150">
                  <a:moveTo>
                    <a:pt x="311150" y="113030"/>
                  </a:moveTo>
                  <a:cubicBezTo>
                    <a:pt x="311150" y="213360"/>
                    <a:pt x="299720" y="238760"/>
                    <a:pt x="284480" y="257810"/>
                  </a:cubicBezTo>
                  <a:cubicBezTo>
                    <a:pt x="269240" y="276860"/>
                    <a:pt x="247650" y="294640"/>
                    <a:pt x="224790" y="304800"/>
                  </a:cubicBezTo>
                  <a:cubicBezTo>
                    <a:pt x="201930" y="314960"/>
                    <a:pt x="175260" y="320040"/>
                    <a:pt x="149860" y="318770"/>
                  </a:cubicBezTo>
                  <a:cubicBezTo>
                    <a:pt x="125730" y="317500"/>
                    <a:pt x="99060" y="308610"/>
                    <a:pt x="77470" y="295910"/>
                  </a:cubicBezTo>
                  <a:cubicBezTo>
                    <a:pt x="57150" y="283210"/>
                    <a:pt x="36830" y="262890"/>
                    <a:pt x="24130" y="242570"/>
                  </a:cubicBezTo>
                  <a:cubicBezTo>
                    <a:pt x="11430" y="220980"/>
                    <a:pt x="2540" y="194310"/>
                    <a:pt x="1270" y="170180"/>
                  </a:cubicBezTo>
                  <a:cubicBezTo>
                    <a:pt x="0" y="144780"/>
                    <a:pt x="5080" y="116840"/>
                    <a:pt x="15240" y="95250"/>
                  </a:cubicBezTo>
                  <a:cubicBezTo>
                    <a:pt x="25400" y="72390"/>
                    <a:pt x="41910" y="50800"/>
                    <a:pt x="62230" y="35560"/>
                  </a:cubicBezTo>
                  <a:cubicBezTo>
                    <a:pt x="81280" y="20320"/>
                    <a:pt x="106680" y="8890"/>
                    <a:pt x="130810" y="3810"/>
                  </a:cubicBezTo>
                  <a:cubicBezTo>
                    <a:pt x="154940" y="0"/>
                    <a:pt x="184150" y="1270"/>
                    <a:pt x="207010" y="8890"/>
                  </a:cubicBezTo>
                  <a:cubicBezTo>
                    <a:pt x="229870" y="15240"/>
                    <a:pt x="271780" y="48260"/>
                    <a:pt x="271780" y="48260"/>
                  </a:cubicBezTo>
                </a:path>
              </a:pathLst>
            </a:custGeom>
            <a:solidFill>
              <a:srgbClr val="FFFFFF"/>
            </a:solidFill>
            <a:ln cap="sq">
              <a:noFill/>
              <a:prstDash val="solid"/>
              <a:miter/>
            </a:ln>
          </p:spPr>
        </p:sp>
      </p:grpSp>
      <p:grpSp>
        <p:nvGrpSpPr>
          <p:cNvPr name="Group 231" id="231"/>
          <p:cNvGrpSpPr/>
          <p:nvPr/>
        </p:nvGrpSpPr>
        <p:grpSpPr>
          <a:xfrm rot="0">
            <a:off x="15453360" y="8671560"/>
            <a:ext cx="312420" cy="312420"/>
            <a:chOff x="0" y="0"/>
            <a:chExt cx="416560" cy="416560"/>
          </a:xfrm>
        </p:grpSpPr>
        <p:sp>
          <p:nvSpPr>
            <p:cNvPr name="Freeform 232" id="232"/>
            <p:cNvSpPr/>
            <p:nvPr/>
          </p:nvSpPr>
          <p:spPr>
            <a:xfrm flipH="false" flipV="false" rot="0">
              <a:off x="49530" y="45720"/>
              <a:ext cx="311150" cy="321310"/>
            </a:xfrm>
            <a:custGeom>
              <a:avLst/>
              <a:gdLst/>
              <a:ahLst/>
              <a:cxnLst/>
              <a:rect r="r" b="b" t="t" l="l"/>
              <a:pathLst>
                <a:path h="321310" w="311150">
                  <a:moveTo>
                    <a:pt x="311150" y="114300"/>
                  </a:moveTo>
                  <a:cubicBezTo>
                    <a:pt x="311150" y="213360"/>
                    <a:pt x="299720" y="240030"/>
                    <a:pt x="284480" y="259080"/>
                  </a:cubicBezTo>
                  <a:cubicBezTo>
                    <a:pt x="269240" y="278130"/>
                    <a:pt x="247650" y="295910"/>
                    <a:pt x="224790" y="306070"/>
                  </a:cubicBezTo>
                  <a:cubicBezTo>
                    <a:pt x="201930" y="316230"/>
                    <a:pt x="175260" y="321310"/>
                    <a:pt x="149860" y="320040"/>
                  </a:cubicBezTo>
                  <a:cubicBezTo>
                    <a:pt x="125730" y="317500"/>
                    <a:pt x="99060" y="309880"/>
                    <a:pt x="77470" y="297180"/>
                  </a:cubicBezTo>
                  <a:cubicBezTo>
                    <a:pt x="57150" y="284480"/>
                    <a:pt x="36830" y="264160"/>
                    <a:pt x="24130" y="243840"/>
                  </a:cubicBezTo>
                  <a:cubicBezTo>
                    <a:pt x="11430" y="222250"/>
                    <a:pt x="2540" y="195580"/>
                    <a:pt x="1270" y="170180"/>
                  </a:cubicBezTo>
                  <a:cubicBezTo>
                    <a:pt x="0" y="146050"/>
                    <a:pt x="5080" y="118110"/>
                    <a:pt x="15240" y="96520"/>
                  </a:cubicBezTo>
                  <a:cubicBezTo>
                    <a:pt x="25400" y="73660"/>
                    <a:pt x="41910" y="50800"/>
                    <a:pt x="62230" y="35560"/>
                  </a:cubicBezTo>
                  <a:cubicBezTo>
                    <a:pt x="81280" y="21590"/>
                    <a:pt x="106680" y="8890"/>
                    <a:pt x="130810" y="5080"/>
                  </a:cubicBezTo>
                  <a:cubicBezTo>
                    <a:pt x="154940" y="0"/>
                    <a:pt x="184150" y="2540"/>
                    <a:pt x="207010" y="10160"/>
                  </a:cubicBezTo>
                  <a:cubicBezTo>
                    <a:pt x="229870" y="16510"/>
                    <a:pt x="271780" y="48260"/>
                    <a:pt x="271780" y="48260"/>
                  </a:cubicBezTo>
                </a:path>
              </a:pathLst>
            </a:custGeom>
            <a:solidFill>
              <a:srgbClr val="FFFFFF"/>
            </a:solidFill>
            <a:ln cap="sq">
              <a:noFill/>
              <a:prstDash val="solid"/>
              <a:miter/>
            </a:ln>
          </p:spPr>
        </p:sp>
      </p:grpSp>
      <p:grpSp>
        <p:nvGrpSpPr>
          <p:cNvPr name="Group 233" id="233"/>
          <p:cNvGrpSpPr/>
          <p:nvPr/>
        </p:nvGrpSpPr>
        <p:grpSpPr>
          <a:xfrm rot="0">
            <a:off x="15416212" y="8450580"/>
            <a:ext cx="312420" cy="312420"/>
            <a:chOff x="0" y="0"/>
            <a:chExt cx="416560" cy="416560"/>
          </a:xfrm>
        </p:grpSpPr>
        <p:sp>
          <p:nvSpPr>
            <p:cNvPr name="Freeform 234" id="234"/>
            <p:cNvSpPr/>
            <p:nvPr/>
          </p:nvSpPr>
          <p:spPr>
            <a:xfrm flipH="false" flipV="false" rot="0">
              <a:off x="49530" y="46990"/>
              <a:ext cx="312420" cy="320040"/>
            </a:xfrm>
            <a:custGeom>
              <a:avLst/>
              <a:gdLst/>
              <a:ahLst/>
              <a:cxnLst/>
              <a:rect r="r" b="b" t="t" l="l"/>
              <a:pathLst>
                <a:path h="320040" w="312420">
                  <a:moveTo>
                    <a:pt x="312420" y="113030"/>
                  </a:moveTo>
                  <a:cubicBezTo>
                    <a:pt x="312420" y="213360"/>
                    <a:pt x="300990" y="238760"/>
                    <a:pt x="285750" y="259080"/>
                  </a:cubicBezTo>
                  <a:cubicBezTo>
                    <a:pt x="270510" y="278130"/>
                    <a:pt x="247650" y="294640"/>
                    <a:pt x="226060" y="304800"/>
                  </a:cubicBezTo>
                  <a:cubicBezTo>
                    <a:pt x="203200" y="314960"/>
                    <a:pt x="175260" y="320040"/>
                    <a:pt x="151130" y="318770"/>
                  </a:cubicBezTo>
                  <a:cubicBezTo>
                    <a:pt x="125730" y="317500"/>
                    <a:pt x="99060" y="308610"/>
                    <a:pt x="78740" y="295910"/>
                  </a:cubicBezTo>
                  <a:cubicBezTo>
                    <a:pt x="57150" y="283210"/>
                    <a:pt x="36830" y="264160"/>
                    <a:pt x="24130" y="242570"/>
                  </a:cubicBezTo>
                  <a:cubicBezTo>
                    <a:pt x="11430" y="222250"/>
                    <a:pt x="3810" y="194310"/>
                    <a:pt x="1270" y="170180"/>
                  </a:cubicBezTo>
                  <a:cubicBezTo>
                    <a:pt x="0" y="146050"/>
                    <a:pt x="5080" y="118110"/>
                    <a:pt x="15240" y="95250"/>
                  </a:cubicBezTo>
                  <a:cubicBezTo>
                    <a:pt x="25400" y="72390"/>
                    <a:pt x="43180" y="50800"/>
                    <a:pt x="62230" y="35560"/>
                  </a:cubicBezTo>
                  <a:cubicBezTo>
                    <a:pt x="81280" y="20320"/>
                    <a:pt x="107950" y="8890"/>
                    <a:pt x="132080" y="3810"/>
                  </a:cubicBezTo>
                  <a:cubicBezTo>
                    <a:pt x="156210" y="0"/>
                    <a:pt x="184150" y="1270"/>
                    <a:pt x="207010" y="8890"/>
                  </a:cubicBezTo>
                  <a:cubicBezTo>
                    <a:pt x="231140" y="16510"/>
                    <a:pt x="273050" y="48260"/>
                    <a:pt x="273050" y="48260"/>
                  </a:cubicBezTo>
                </a:path>
              </a:pathLst>
            </a:custGeom>
            <a:solidFill>
              <a:srgbClr val="FFFFFF"/>
            </a:solidFill>
            <a:ln cap="sq">
              <a:noFill/>
              <a:prstDash val="solid"/>
              <a:miter/>
            </a:ln>
          </p:spPr>
        </p:sp>
      </p:grpSp>
      <p:grpSp>
        <p:nvGrpSpPr>
          <p:cNvPr name="Group 235" id="235"/>
          <p:cNvGrpSpPr/>
          <p:nvPr/>
        </p:nvGrpSpPr>
        <p:grpSpPr>
          <a:xfrm rot="0">
            <a:off x="15435262" y="8910638"/>
            <a:ext cx="312420" cy="312420"/>
            <a:chOff x="0" y="0"/>
            <a:chExt cx="416560" cy="416560"/>
          </a:xfrm>
        </p:grpSpPr>
        <p:sp>
          <p:nvSpPr>
            <p:cNvPr name="Freeform 236" id="236"/>
            <p:cNvSpPr/>
            <p:nvPr/>
          </p:nvSpPr>
          <p:spPr>
            <a:xfrm flipH="false" flipV="false" rot="0">
              <a:off x="49530" y="45720"/>
              <a:ext cx="311150" cy="321310"/>
            </a:xfrm>
            <a:custGeom>
              <a:avLst/>
              <a:gdLst/>
              <a:ahLst/>
              <a:cxnLst/>
              <a:rect r="r" b="b" t="t" l="l"/>
              <a:pathLst>
                <a:path h="321310" w="311150">
                  <a:moveTo>
                    <a:pt x="311150" y="113030"/>
                  </a:moveTo>
                  <a:cubicBezTo>
                    <a:pt x="311150" y="213360"/>
                    <a:pt x="299720" y="238760"/>
                    <a:pt x="284480" y="259080"/>
                  </a:cubicBezTo>
                  <a:cubicBezTo>
                    <a:pt x="269240" y="278130"/>
                    <a:pt x="246380" y="295910"/>
                    <a:pt x="224790" y="306070"/>
                  </a:cubicBezTo>
                  <a:cubicBezTo>
                    <a:pt x="201930" y="316230"/>
                    <a:pt x="173990" y="321310"/>
                    <a:pt x="149860" y="318770"/>
                  </a:cubicBezTo>
                  <a:cubicBezTo>
                    <a:pt x="125730" y="317500"/>
                    <a:pt x="97790" y="309880"/>
                    <a:pt x="77470" y="297180"/>
                  </a:cubicBezTo>
                  <a:cubicBezTo>
                    <a:pt x="55880" y="284480"/>
                    <a:pt x="36830" y="264160"/>
                    <a:pt x="24130" y="242570"/>
                  </a:cubicBezTo>
                  <a:cubicBezTo>
                    <a:pt x="11430" y="222250"/>
                    <a:pt x="2540" y="194310"/>
                    <a:pt x="1270" y="170180"/>
                  </a:cubicBezTo>
                  <a:cubicBezTo>
                    <a:pt x="0" y="146050"/>
                    <a:pt x="5080" y="118110"/>
                    <a:pt x="15240" y="95250"/>
                  </a:cubicBezTo>
                  <a:cubicBezTo>
                    <a:pt x="24130" y="73660"/>
                    <a:pt x="41910" y="50800"/>
                    <a:pt x="60960" y="35560"/>
                  </a:cubicBezTo>
                  <a:cubicBezTo>
                    <a:pt x="81280" y="20320"/>
                    <a:pt x="106680" y="8890"/>
                    <a:pt x="130810" y="5080"/>
                  </a:cubicBezTo>
                  <a:cubicBezTo>
                    <a:pt x="154940" y="0"/>
                    <a:pt x="182880" y="1270"/>
                    <a:pt x="207010" y="8890"/>
                  </a:cubicBezTo>
                  <a:cubicBezTo>
                    <a:pt x="229870" y="16510"/>
                    <a:pt x="271780" y="48260"/>
                    <a:pt x="271780" y="48260"/>
                  </a:cubicBezTo>
                </a:path>
              </a:pathLst>
            </a:custGeom>
            <a:solidFill>
              <a:srgbClr val="FFFFFF"/>
            </a:solidFill>
            <a:ln cap="sq">
              <a:noFill/>
              <a:prstDash val="solid"/>
              <a:miter/>
            </a:ln>
          </p:spPr>
        </p:sp>
      </p:grpSp>
      <p:grpSp>
        <p:nvGrpSpPr>
          <p:cNvPr name="Group 237" id="237"/>
          <p:cNvGrpSpPr/>
          <p:nvPr/>
        </p:nvGrpSpPr>
        <p:grpSpPr>
          <a:xfrm rot="0">
            <a:off x="15435262" y="8964930"/>
            <a:ext cx="312420" cy="312420"/>
            <a:chOff x="0" y="0"/>
            <a:chExt cx="416560" cy="416560"/>
          </a:xfrm>
        </p:grpSpPr>
        <p:sp>
          <p:nvSpPr>
            <p:cNvPr name="Freeform 238" id="238"/>
            <p:cNvSpPr/>
            <p:nvPr/>
          </p:nvSpPr>
          <p:spPr>
            <a:xfrm flipH="false" flipV="false" rot="0">
              <a:off x="49530" y="46990"/>
              <a:ext cx="311150" cy="320040"/>
            </a:xfrm>
            <a:custGeom>
              <a:avLst/>
              <a:gdLst/>
              <a:ahLst/>
              <a:cxnLst/>
              <a:rect r="r" b="b" t="t" l="l"/>
              <a:pathLst>
                <a:path h="320040" w="311150">
                  <a:moveTo>
                    <a:pt x="311150" y="113030"/>
                  </a:moveTo>
                  <a:cubicBezTo>
                    <a:pt x="311150" y="213360"/>
                    <a:pt x="299720" y="238760"/>
                    <a:pt x="284480" y="259080"/>
                  </a:cubicBezTo>
                  <a:cubicBezTo>
                    <a:pt x="269240" y="278130"/>
                    <a:pt x="246380" y="294640"/>
                    <a:pt x="224790" y="304800"/>
                  </a:cubicBezTo>
                  <a:cubicBezTo>
                    <a:pt x="201930" y="314960"/>
                    <a:pt x="173990" y="320040"/>
                    <a:pt x="149860" y="318770"/>
                  </a:cubicBezTo>
                  <a:cubicBezTo>
                    <a:pt x="125730" y="317500"/>
                    <a:pt x="97790" y="308610"/>
                    <a:pt x="77470" y="295910"/>
                  </a:cubicBezTo>
                  <a:cubicBezTo>
                    <a:pt x="55880" y="283210"/>
                    <a:pt x="36830" y="264160"/>
                    <a:pt x="24130" y="242570"/>
                  </a:cubicBezTo>
                  <a:cubicBezTo>
                    <a:pt x="11430" y="222250"/>
                    <a:pt x="2540" y="194310"/>
                    <a:pt x="1270" y="170180"/>
                  </a:cubicBezTo>
                  <a:cubicBezTo>
                    <a:pt x="0" y="146050"/>
                    <a:pt x="5080" y="118110"/>
                    <a:pt x="15240" y="95250"/>
                  </a:cubicBezTo>
                  <a:cubicBezTo>
                    <a:pt x="24130" y="72390"/>
                    <a:pt x="41910" y="50800"/>
                    <a:pt x="60960" y="35560"/>
                  </a:cubicBezTo>
                  <a:cubicBezTo>
                    <a:pt x="81280" y="20320"/>
                    <a:pt x="106680" y="8890"/>
                    <a:pt x="130810" y="3810"/>
                  </a:cubicBezTo>
                  <a:cubicBezTo>
                    <a:pt x="154940" y="0"/>
                    <a:pt x="182880" y="1270"/>
                    <a:pt x="207010" y="8890"/>
                  </a:cubicBezTo>
                  <a:cubicBezTo>
                    <a:pt x="229870" y="16510"/>
                    <a:pt x="271780" y="48260"/>
                    <a:pt x="271780" y="48260"/>
                  </a:cubicBezTo>
                </a:path>
              </a:pathLst>
            </a:custGeom>
            <a:solidFill>
              <a:srgbClr val="FFFFFF"/>
            </a:solidFill>
            <a:ln cap="sq">
              <a:noFill/>
              <a:prstDash val="solid"/>
              <a:miter/>
            </a:ln>
          </p:spPr>
        </p:sp>
      </p:grpSp>
      <p:grpSp>
        <p:nvGrpSpPr>
          <p:cNvPr name="Group 239" id="239"/>
          <p:cNvGrpSpPr/>
          <p:nvPr/>
        </p:nvGrpSpPr>
        <p:grpSpPr>
          <a:xfrm rot="0">
            <a:off x="15471457" y="9057322"/>
            <a:ext cx="312420" cy="312420"/>
            <a:chOff x="0" y="0"/>
            <a:chExt cx="416560" cy="416560"/>
          </a:xfrm>
        </p:grpSpPr>
        <p:sp>
          <p:nvSpPr>
            <p:cNvPr name="Freeform 240" id="240"/>
            <p:cNvSpPr/>
            <p:nvPr/>
          </p:nvSpPr>
          <p:spPr>
            <a:xfrm flipH="false" flipV="false" rot="0">
              <a:off x="49530" y="45720"/>
              <a:ext cx="312420" cy="321310"/>
            </a:xfrm>
            <a:custGeom>
              <a:avLst/>
              <a:gdLst/>
              <a:ahLst/>
              <a:cxnLst/>
              <a:rect r="r" b="b" t="t" l="l"/>
              <a:pathLst>
                <a:path h="321310" w="312420">
                  <a:moveTo>
                    <a:pt x="311150" y="114300"/>
                  </a:moveTo>
                  <a:cubicBezTo>
                    <a:pt x="312420" y="213360"/>
                    <a:pt x="299720" y="240030"/>
                    <a:pt x="284480" y="259080"/>
                  </a:cubicBezTo>
                  <a:cubicBezTo>
                    <a:pt x="270510" y="278130"/>
                    <a:pt x="247650" y="295910"/>
                    <a:pt x="224790" y="306070"/>
                  </a:cubicBezTo>
                  <a:cubicBezTo>
                    <a:pt x="203200" y="316230"/>
                    <a:pt x="175260" y="321310"/>
                    <a:pt x="151130" y="320040"/>
                  </a:cubicBezTo>
                  <a:cubicBezTo>
                    <a:pt x="125730" y="317500"/>
                    <a:pt x="99060" y="309880"/>
                    <a:pt x="77470" y="297180"/>
                  </a:cubicBezTo>
                  <a:cubicBezTo>
                    <a:pt x="57150" y="284480"/>
                    <a:pt x="36830" y="264160"/>
                    <a:pt x="24130" y="243840"/>
                  </a:cubicBezTo>
                  <a:cubicBezTo>
                    <a:pt x="11430" y="222250"/>
                    <a:pt x="2540" y="195580"/>
                    <a:pt x="1270" y="170180"/>
                  </a:cubicBezTo>
                  <a:cubicBezTo>
                    <a:pt x="0" y="146050"/>
                    <a:pt x="5080" y="118110"/>
                    <a:pt x="15240" y="96520"/>
                  </a:cubicBezTo>
                  <a:cubicBezTo>
                    <a:pt x="25400" y="73660"/>
                    <a:pt x="43180" y="50800"/>
                    <a:pt x="62230" y="35560"/>
                  </a:cubicBezTo>
                  <a:cubicBezTo>
                    <a:pt x="81280" y="21590"/>
                    <a:pt x="107950" y="8890"/>
                    <a:pt x="132080" y="5080"/>
                  </a:cubicBezTo>
                  <a:cubicBezTo>
                    <a:pt x="156210" y="0"/>
                    <a:pt x="184150" y="2540"/>
                    <a:pt x="207010" y="10160"/>
                  </a:cubicBezTo>
                  <a:cubicBezTo>
                    <a:pt x="231140" y="16510"/>
                    <a:pt x="271780" y="48260"/>
                    <a:pt x="271780" y="48260"/>
                  </a:cubicBezTo>
                </a:path>
              </a:pathLst>
            </a:custGeom>
            <a:solidFill>
              <a:srgbClr val="FFFFFF"/>
            </a:solidFill>
            <a:ln cap="sq">
              <a:noFill/>
              <a:prstDash val="solid"/>
              <a:miter/>
            </a:ln>
          </p:spPr>
        </p:sp>
      </p:grpSp>
      <p:grpSp>
        <p:nvGrpSpPr>
          <p:cNvPr name="Group 241" id="241"/>
          <p:cNvGrpSpPr/>
          <p:nvPr/>
        </p:nvGrpSpPr>
        <p:grpSpPr>
          <a:xfrm rot="0">
            <a:off x="15471457" y="9167812"/>
            <a:ext cx="312420" cy="312420"/>
            <a:chOff x="0" y="0"/>
            <a:chExt cx="416560" cy="416560"/>
          </a:xfrm>
        </p:grpSpPr>
        <p:sp>
          <p:nvSpPr>
            <p:cNvPr name="Freeform 242" id="242"/>
            <p:cNvSpPr/>
            <p:nvPr/>
          </p:nvSpPr>
          <p:spPr>
            <a:xfrm flipH="false" flipV="false" rot="0">
              <a:off x="49530" y="45720"/>
              <a:ext cx="312420" cy="321310"/>
            </a:xfrm>
            <a:custGeom>
              <a:avLst/>
              <a:gdLst/>
              <a:ahLst/>
              <a:cxnLst/>
              <a:rect r="r" b="b" t="t" l="l"/>
              <a:pathLst>
                <a:path h="321310" w="312420">
                  <a:moveTo>
                    <a:pt x="311150" y="113030"/>
                  </a:moveTo>
                  <a:cubicBezTo>
                    <a:pt x="312420" y="213360"/>
                    <a:pt x="299720" y="238760"/>
                    <a:pt x="284480" y="259080"/>
                  </a:cubicBezTo>
                  <a:cubicBezTo>
                    <a:pt x="270510" y="278130"/>
                    <a:pt x="247650" y="295910"/>
                    <a:pt x="224790" y="306070"/>
                  </a:cubicBezTo>
                  <a:cubicBezTo>
                    <a:pt x="203200" y="316230"/>
                    <a:pt x="175260" y="321310"/>
                    <a:pt x="151130" y="318770"/>
                  </a:cubicBezTo>
                  <a:cubicBezTo>
                    <a:pt x="125730" y="317500"/>
                    <a:pt x="99060" y="309880"/>
                    <a:pt x="77470" y="297180"/>
                  </a:cubicBezTo>
                  <a:cubicBezTo>
                    <a:pt x="57150" y="284480"/>
                    <a:pt x="36830" y="264160"/>
                    <a:pt x="24130" y="242570"/>
                  </a:cubicBezTo>
                  <a:cubicBezTo>
                    <a:pt x="11430" y="222250"/>
                    <a:pt x="2540" y="194310"/>
                    <a:pt x="1270" y="170180"/>
                  </a:cubicBezTo>
                  <a:cubicBezTo>
                    <a:pt x="0" y="146050"/>
                    <a:pt x="5080" y="118110"/>
                    <a:pt x="15240" y="95250"/>
                  </a:cubicBezTo>
                  <a:cubicBezTo>
                    <a:pt x="25400" y="73660"/>
                    <a:pt x="43180" y="50800"/>
                    <a:pt x="62230" y="35560"/>
                  </a:cubicBezTo>
                  <a:cubicBezTo>
                    <a:pt x="81280" y="20320"/>
                    <a:pt x="107950" y="8890"/>
                    <a:pt x="132080" y="5080"/>
                  </a:cubicBezTo>
                  <a:cubicBezTo>
                    <a:pt x="156210" y="0"/>
                    <a:pt x="184150" y="1270"/>
                    <a:pt x="207010" y="8890"/>
                  </a:cubicBezTo>
                  <a:cubicBezTo>
                    <a:pt x="231140" y="16510"/>
                    <a:pt x="271780" y="48260"/>
                    <a:pt x="271780" y="48260"/>
                  </a:cubicBezTo>
                </a:path>
              </a:pathLst>
            </a:custGeom>
            <a:solidFill>
              <a:srgbClr val="FFFFFF"/>
            </a:solidFill>
            <a:ln cap="sq">
              <a:noFill/>
              <a:prstDash val="solid"/>
              <a:miter/>
            </a:ln>
          </p:spPr>
        </p:sp>
      </p:grpSp>
      <p:grpSp>
        <p:nvGrpSpPr>
          <p:cNvPr name="Group 243" id="243"/>
          <p:cNvGrpSpPr/>
          <p:nvPr/>
        </p:nvGrpSpPr>
        <p:grpSpPr>
          <a:xfrm rot="0">
            <a:off x="15490507" y="9350693"/>
            <a:ext cx="312420" cy="312420"/>
            <a:chOff x="0" y="0"/>
            <a:chExt cx="416560" cy="416560"/>
          </a:xfrm>
        </p:grpSpPr>
        <p:sp>
          <p:nvSpPr>
            <p:cNvPr name="Freeform 244" id="244"/>
            <p:cNvSpPr/>
            <p:nvPr/>
          </p:nvSpPr>
          <p:spPr>
            <a:xfrm flipH="false" flipV="false" rot="0">
              <a:off x="48260" y="46990"/>
              <a:ext cx="312420" cy="320040"/>
            </a:xfrm>
            <a:custGeom>
              <a:avLst/>
              <a:gdLst/>
              <a:ahLst/>
              <a:cxnLst/>
              <a:rect r="r" b="b" t="t" l="l"/>
              <a:pathLst>
                <a:path h="320040" w="312420">
                  <a:moveTo>
                    <a:pt x="312420" y="113030"/>
                  </a:moveTo>
                  <a:cubicBezTo>
                    <a:pt x="312420" y="213360"/>
                    <a:pt x="300990" y="238760"/>
                    <a:pt x="285750" y="259080"/>
                  </a:cubicBezTo>
                  <a:cubicBezTo>
                    <a:pt x="270510" y="278130"/>
                    <a:pt x="247650" y="294640"/>
                    <a:pt x="226060" y="304800"/>
                  </a:cubicBezTo>
                  <a:cubicBezTo>
                    <a:pt x="203200" y="314960"/>
                    <a:pt x="175260" y="320040"/>
                    <a:pt x="151130" y="318770"/>
                  </a:cubicBezTo>
                  <a:cubicBezTo>
                    <a:pt x="125730" y="317500"/>
                    <a:pt x="99060" y="308610"/>
                    <a:pt x="78740" y="295910"/>
                  </a:cubicBezTo>
                  <a:cubicBezTo>
                    <a:pt x="57150" y="283210"/>
                    <a:pt x="36830" y="264160"/>
                    <a:pt x="24130" y="242570"/>
                  </a:cubicBezTo>
                  <a:cubicBezTo>
                    <a:pt x="11430" y="222250"/>
                    <a:pt x="3810" y="194310"/>
                    <a:pt x="2540" y="170180"/>
                  </a:cubicBezTo>
                  <a:cubicBezTo>
                    <a:pt x="0" y="146050"/>
                    <a:pt x="5080" y="118110"/>
                    <a:pt x="15240" y="95250"/>
                  </a:cubicBezTo>
                  <a:cubicBezTo>
                    <a:pt x="25400" y="72390"/>
                    <a:pt x="43180" y="50800"/>
                    <a:pt x="62230" y="35560"/>
                  </a:cubicBezTo>
                  <a:cubicBezTo>
                    <a:pt x="82550" y="20320"/>
                    <a:pt x="107950" y="8890"/>
                    <a:pt x="132080" y="3810"/>
                  </a:cubicBezTo>
                  <a:cubicBezTo>
                    <a:pt x="156210" y="0"/>
                    <a:pt x="184150" y="1270"/>
                    <a:pt x="208280" y="8890"/>
                  </a:cubicBezTo>
                  <a:cubicBezTo>
                    <a:pt x="231140" y="16510"/>
                    <a:pt x="273050" y="48260"/>
                    <a:pt x="273050" y="48260"/>
                  </a:cubicBezTo>
                </a:path>
              </a:pathLst>
            </a:custGeom>
            <a:solidFill>
              <a:srgbClr val="FFFFFF"/>
            </a:solidFill>
            <a:ln cap="sq">
              <a:noFill/>
              <a:prstDash val="solid"/>
              <a:miter/>
            </a:ln>
          </p:spPr>
        </p:sp>
      </p:grpSp>
      <p:grpSp>
        <p:nvGrpSpPr>
          <p:cNvPr name="Group 245" id="245"/>
          <p:cNvGrpSpPr/>
          <p:nvPr/>
        </p:nvGrpSpPr>
        <p:grpSpPr>
          <a:xfrm rot="0">
            <a:off x="15490507" y="9498330"/>
            <a:ext cx="312420" cy="312420"/>
            <a:chOff x="0" y="0"/>
            <a:chExt cx="416560" cy="416560"/>
          </a:xfrm>
        </p:grpSpPr>
        <p:sp>
          <p:nvSpPr>
            <p:cNvPr name="Freeform 246" id="246"/>
            <p:cNvSpPr/>
            <p:nvPr/>
          </p:nvSpPr>
          <p:spPr>
            <a:xfrm flipH="false" flipV="false" rot="0">
              <a:off x="48260" y="45720"/>
              <a:ext cx="312420" cy="321310"/>
            </a:xfrm>
            <a:custGeom>
              <a:avLst/>
              <a:gdLst/>
              <a:ahLst/>
              <a:cxnLst/>
              <a:rect r="r" b="b" t="t" l="l"/>
              <a:pathLst>
                <a:path h="321310" w="312420">
                  <a:moveTo>
                    <a:pt x="312420" y="114300"/>
                  </a:moveTo>
                  <a:cubicBezTo>
                    <a:pt x="312420" y="213360"/>
                    <a:pt x="300990" y="240030"/>
                    <a:pt x="285750" y="259080"/>
                  </a:cubicBezTo>
                  <a:cubicBezTo>
                    <a:pt x="270510" y="278130"/>
                    <a:pt x="247650" y="295910"/>
                    <a:pt x="226060" y="306070"/>
                  </a:cubicBezTo>
                  <a:cubicBezTo>
                    <a:pt x="203200" y="316230"/>
                    <a:pt x="175260" y="321310"/>
                    <a:pt x="151130" y="320040"/>
                  </a:cubicBezTo>
                  <a:cubicBezTo>
                    <a:pt x="125730" y="317500"/>
                    <a:pt x="99060" y="309880"/>
                    <a:pt x="78740" y="297180"/>
                  </a:cubicBezTo>
                  <a:cubicBezTo>
                    <a:pt x="57150" y="284480"/>
                    <a:pt x="36830" y="264160"/>
                    <a:pt x="24130" y="242570"/>
                  </a:cubicBezTo>
                  <a:cubicBezTo>
                    <a:pt x="11430" y="222250"/>
                    <a:pt x="3810" y="195580"/>
                    <a:pt x="2540" y="170180"/>
                  </a:cubicBezTo>
                  <a:cubicBezTo>
                    <a:pt x="0" y="146050"/>
                    <a:pt x="5080" y="118110"/>
                    <a:pt x="15240" y="95250"/>
                  </a:cubicBezTo>
                  <a:cubicBezTo>
                    <a:pt x="25400" y="73660"/>
                    <a:pt x="43180" y="50800"/>
                    <a:pt x="62230" y="35560"/>
                  </a:cubicBezTo>
                  <a:cubicBezTo>
                    <a:pt x="82550" y="20320"/>
                    <a:pt x="107950" y="8890"/>
                    <a:pt x="132080" y="5080"/>
                  </a:cubicBezTo>
                  <a:cubicBezTo>
                    <a:pt x="156210" y="0"/>
                    <a:pt x="184150" y="2540"/>
                    <a:pt x="208280" y="8890"/>
                  </a:cubicBezTo>
                  <a:cubicBezTo>
                    <a:pt x="231140" y="16510"/>
                    <a:pt x="273050" y="48260"/>
                    <a:pt x="273050" y="48260"/>
                  </a:cubicBezTo>
                </a:path>
              </a:pathLst>
            </a:custGeom>
            <a:solidFill>
              <a:srgbClr val="FFFFFF"/>
            </a:solidFill>
            <a:ln cap="sq">
              <a:noFill/>
              <a:prstDash val="solid"/>
              <a:miter/>
            </a:ln>
          </p:spPr>
        </p:sp>
      </p:grpSp>
      <p:grpSp>
        <p:nvGrpSpPr>
          <p:cNvPr name="Group 247" id="247"/>
          <p:cNvGrpSpPr/>
          <p:nvPr/>
        </p:nvGrpSpPr>
        <p:grpSpPr>
          <a:xfrm rot="0">
            <a:off x="16849725" y="9075420"/>
            <a:ext cx="312420" cy="312420"/>
            <a:chOff x="0" y="0"/>
            <a:chExt cx="416560" cy="416560"/>
          </a:xfrm>
        </p:grpSpPr>
        <p:sp>
          <p:nvSpPr>
            <p:cNvPr name="Freeform 248" id="248"/>
            <p:cNvSpPr/>
            <p:nvPr/>
          </p:nvSpPr>
          <p:spPr>
            <a:xfrm flipH="false" flipV="false" rot="0">
              <a:off x="49530" y="46990"/>
              <a:ext cx="311150" cy="320040"/>
            </a:xfrm>
            <a:custGeom>
              <a:avLst/>
              <a:gdLst/>
              <a:ahLst/>
              <a:cxnLst/>
              <a:rect r="r" b="b" t="t" l="l"/>
              <a:pathLst>
                <a:path h="320040" w="311150">
                  <a:moveTo>
                    <a:pt x="311150" y="113030"/>
                  </a:moveTo>
                  <a:cubicBezTo>
                    <a:pt x="311150" y="213360"/>
                    <a:pt x="299720" y="238760"/>
                    <a:pt x="284480" y="257810"/>
                  </a:cubicBezTo>
                  <a:cubicBezTo>
                    <a:pt x="269240" y="276860"/>
                    <a:pt x="246380" y="294640"/>
                    <a:pt x="224790" y="304800"/>
                  </a:cubicBezTo>
                  <a:cubicBezTo>
                    <a:pt x="201930" y="314960"/>
                    <a:pt x="173990" y="320040"/>
                    <a:pt x="149860" y="318770"/>
                  </a:cubicBezTo>
                  <a:cubicBezTo>
                    <a:pt x="125730" y="317500"/>
                    <a:pt x="97790" y="308610"/>
                    <a:pt x="77470" y="295910"/>
                  </a:cubicBezTo>
                  <a:cubicBezTo>
                    <a:pt x="55880" y="283210"/>
                    <a:pt x="36830" y="262890"/>
                    <a:pt x="24130" y="242570"/>
                  </a:cubicBezTo>
                  <a:cubicBezTo>
                    <a:pt x="11430" y="220980"/>
                    <a:pt x="2540" y="194310"/>
                    <a:pt x="1270" y="170180"/>
                  </a:cubicBezTo>
                  <a:cubicBezTo>
                    <a:pt x="0" y="144780"/>
                    <a:pt x="5080" y="116840"/>
                    <a:pt x="15240" y="95250"/>
                  </a:cubicBezTo>
                  <a:cubicBezTo>
                    <a:pt x="24130" y="72390"/>
                    <a:pt x="41910" y="50800"/>
                    <a:pt x="60960" y="35560"/>
                  </a:cubicBezTo>
                  <a:cubicBezTo>
                    <a:pt x="81280" y="20320"/>
                    <a:pt x="106680" y="8890"/>
                    <a:pt x="130810" y="3810"/>
                  </a:cubicBezTo>
                  <a:cubicBezTo>
                    <a:pt x="154940" y="0"/>
                    <a:pt x="182880" y="1270"/>
                    <a:pt x="207010" y="8890"/>
                  </a:cubicBezTo>
                  <a:cubicBezTo>
                    <a:pt x="229870" y="16510"/>
                    <a:pt x="271780" y="48260"/>
                    <a:pt x="271780" y="48260"/>
                  </a:cubicBezTo>
                </a:path>
              </a:pathLst>
            </a:custGeom>
            <a:solidFill>
              <a:srgbClr val="FFFFFF"/>
            </a:solidFill>
            <a:ln cap="sq">
              <a:noFill/>
              <a:prstDash val="solid"/>
              <a:miter/>
            </a:ln>
          </p:spPr>
        </p:sp>
      </p:grpSp>
      <p:grpSp>
        <p:nvGrpSpPr>
          <p:cNvPr name="Group 249" id="249"/>
          <p:cNvGrpSpPr/>
          <p:nvPr/>
        </p:nvGrpSpPr>
        <p:grpSpPr>
          <a:xfrm rot="0">
            <a:off x="16867823" y="9185910"/>
            <a:ext cx="312420" cy="312420"/>
            <a:chOff x="0" y="0"/>
            <a:chExt cx="416560" cy="416560"/>
          </a:xfrm>
        </p:grpSpPr>
        <p:sp>
          <p:nvSpPr>
            <p:cNvPr name="Freeform 250" id="250"/>
            <p:cNvSpPr/>
            <p:nvPr/>
          </p:nvSpPr>
          <p:spPr>
            <a:xfrm flipH="false" flipV="false" rot="0">
              <a:off x="49530" y="45720"/>
              <a:ext cx="311150" cy="321310"/>
            </a:xfrm>
            <a:custGeom>
              <a:avLst/>
              <a:gdLst/>
              <a:ahLst/>
              <a:cxnLst/>
              <a:rect r="r" b="b" t="t" l="l"/>
              <a:pathLst>
                <a:path h="321310" w="311150">
                  <a:moveTo>
                    <a:pt x="311150" y="114300"/>
                  </a:moveTo>
                  <a:cubicBezTo>
                    <a:pt x="311150" y="213360"/>
                    <a:pt x="299720" y="240030"/>
                    <a:pt x="284480" y="259080"/>
                  </a:cubicBezTo>
                  <a:cubicBezTo>
                    <a:pt x="269240" y="278130"/>
                    <a:pt x="247650" y="295910"/>
                    <a:pt x="224790" y="306070"/>
                  </a:cubicBezTo>
                  <a:cubicBezTo>
                    <a:pt x="201930" y="316230"/>
                    <a:pt x="175260" y="321310"/>
                    <a:pt x="149860" y="320040"/>
                  </a:cubicBezTo>
                  <a:cubicBezTo>
                    <a:pt x="125730" y="317500"/>
                    <a:pt x="99060" y="309880"/>
                    <a:pt x="77470" y="297180"/>
                  </a:cubicBezTo>
                  <a:cubicBezTo>
                    <a:pt x="57150" y="284480"/>
                    <a:pt x="36830" y="264160"/>
                    <a:pt x="24130" y="243840"/>
                  </a:cubicBezTo>
                  <a:cubicBezTo>
                    <a:pt x="11430" y="222250"/>
                    <a:pt x="2540" y="195580"/>
                    <a:pt x="1270" y="170180"/>
                  </a:cubicBezTo>
                  <a:cubicBezTo>
                    <a:pt x="0" y="146050"/>
                    <a:pt x="5080" y="118110"/>
                    <a:pt x="15240" y="96520"/>
                  </a:cubicBezTo>
                  <a:cubicBezTo>
                    <a:pt x="25400" y="73660"/>
                    <a:pt x="41910" y="50800"/>
                    <a:pt x="62230" y="35560"/>
                  </a:cubicBezTo>
                  <a:cubicBezTo>
                    <a:pt x="81280" y="21590"/>
                    <a:pt x="106680" y="8890"/>
                    <a:pt x="130810" y="5080"/>
                  </a:cubicBezTo>
                  <a:cubicBezTo>
                    <a:pt x="154940" y="0"/>
                    <a:pt x="184150" y="2540"/>
                    <a:pt x="207010" y="10160"/>
                  </a:cubicBezTo>
                  <a:cubicBezTo>
                    <a:pt x="229870" y="16510"/>
                    <a:pt x="271780" y="49530"/>
                    <a:pt x="271780" y="49530"/>
                  </a:cubicBezTo>
                </a:path>
              </a:pathLst>
            </a:custGeom>
            <a:solidFill>
              <a:srgbClr val="FFFFFF"/>
            </a:solidFill>
            <a:ln cap="sq">
              <a:noFill/>
              <a:prstDash val="solid"/>
              <a:miter/>
            </a:ln>
          </p:spPr>
        </p:sp>
      </p:grpSp>
      <p:grpSp>
        <p:nvGrpSpPr>
          <p:cNvPr name="Group 251" id="251"/>
          <p:cNvGrpSpPr/>
          <p:nvPr/>
        </p:nvGrpSpPr>
        <p:grpSpPr>
          <a:xfrm rot="0">
            <a:off x="16904970" y="9350693"/>
            <a:ext cx="312420" cy="312420"/>
            <a:chOff x="0" y="0"/>
            <a:chExt cx="416560" cy="416560"/>
          </a:xfrm>
        </p:grpSpPr>
        <p:sp>
          <p:nvSpPr>
            <p:cNvPr name="Freeform 252" id="252"/>
            <p:cNvSpPr/>
            <p:nvPr/>
          </p:nvSpPr>
          <p:spPr>
            <a:xfrm flipH="false" flipV="false" rot="0">
              <a:off x="48260" y="46990"/>
              <a:ext cx="312420" cy="320040"/>
            </a:xfrm>
            <a:custGeom>
              <a:avLst/>
              <a:gdLst/>
              <a:ahLst/>
              <a:cxnLst/>
              <a:rect r="r" b="b" t="t" l="l"/>
              <a:pathLst>
                <a:path h="320040" w="312420">
                  <a:moveTo>
                    <a:pt x="312420" y="113030"/>
                  </a:moveTo>
                  <a:cubicBezTo>
                    <a:pt x="312420" y="213360"/>
                    <a:pt x="300990" y="238760"/>
                    <a:pt x="285750" y="259080"/>
                  </a:cubicBezTo>
                  <a:cubicBezTo>
                    <a:pt x="270510" y="278130"/>
                    <a:pt x="247650" y="294640"/>
                    <a:pt x="226060" y="304800"/>
                  </a:cubicBezTo>
                  <a:cubicBezTo>
                    <a:pt x="203200" y="314960"/>
                    <a:pt x="175260" y="320040"/>
                    <a:pt x="151130" y="318770"/>
                  </a:cubicBezTo>
                  <a:cubicBezTo>
                    <a:pt x="125730" y="317500"/>
                    <a:pt x="99060" y="308610"/>
                    <a:pt x="78740" y="295910"/>
                  </a:cubicBezTo>
                  <a:cubicBezTo>
                    <a:pt x="57150" y="283210"/>
                    <a:pt x="36830" y="264160"/>
                    <a:pt x="24130" y="242570"/>
                  </a:cubicBezTo>
                  <a:cubicBezTo>
                    <a:pt x="11430" y="222250"/>
                    <a:pt x="3810" y="194310"/>
                    <a:pt x="2540" y="170180"/>
                  </a:cubicBezTo>
                  <a:cubicBezTo>
                    <a:pt x="0" y="146050"/>
                    <a:pt x="5080" y="118110"/>
                    <a:pt x="15240" y="95250"/>
                  </a:cubicBezTo>
                  <a:cubicBezTo>
                    <a:pt x="25400" y="72390"/>
                    <a:pt x="43180" y="50800"/>
                    <a:pt x="62230" y="35560"/>
                  </a:cubicBezTo>
                  <a:cubicBezTo>
                    <a:pt x="82550" y="20320"/>
                    <a:pt x="107950" y="8890"/>
                    <a:pt x="132080" y="3810"/>
                  </a:cubicBezTo>
                  <a:cubicBezTo>
                    <a:pt x="156210" y="0"/>
                    <a:pt x="184150" y="1270"/>
                    <a:pt x="208280" y="8890"/>
                  </a:cubicBezTo>
                  <a:cubicBezTo>
                    <a:pt x="231140" y="16510"/>
                    <a:pt x="273050" y="48260"/>
                    <a:pt x="273050" y="48260"/>
                  </a:cubicBezTo>
                </a:path>
              </a:pathLst>
            </a:custGeom>
            <a:solidFill>
              <a:srgbClr val="FFFFFF"/>
            </a:solidFill>
            <a:ln cap="sq">
              <a:noFill/>
              <a:prstDash val="solid"/>
              <a:miter/>
            </a:ln>
          </p:spPr>
        </p:sp>
      </p:grpSp>
      <p:grpSp>
        <p:nvGrpSpPr>
          <p:cNvPr name="Group 253" id="253"/>
          <p:cNvGrpSpPr/>
          <p:nvPr/>
        </p:nvGrpSpPr>
        <p:grpSpPr>
          <a:xfrm rot="0">
            <a:off x="16904970" y="9075420"/>
            <a:ext cx="312420" cy="312420"/>
            <a:chOff x="0" y="0"/>
            <a:chExt cx="416560" cy="416560"/>
          </a:xfrm>
        </p:grpSpPr>
        <p:sp>
          <p:nvSpPr>
            <p:cNvPr name="Freeform 254" id="254"/>
            <p:cNvSpPr/>
            <p:nvPr/>
          </p:nvSpPr>
          <p:spPr>
            <a:xfrm flipH="false" flipV="false" rot="0">
              <a:off x="48260" y="46990"/>
              <a:ext cx="312420" cy="320040"/>
            </a:xfrm>
            <a:custGeom>
              <a:avLst/>
              <a:gdLst/>
              <a:ahLst/>
              <a:cxnLst/>
              <a:rect r="r" b="b" t="t" l="l"/>
              <a:pathLst>
                <a:path h="320040" w="312420">
                  <a:moveTo>
                    <a:pt x="312420" y="113030"/>
                  </a:moveTo>
                  <a:cubicBezTo>
                    <a:pt x="312420" y="213360"/>
                    <a:pt x="300990" y="238760"/>
                    <a:pt x="285750" y="257810"/>
                  </a:cubicBezTo>
                  <a:cubicBezTo>
                    <a:pt x="270510" y="276860"/>
                    <a:pt x="247650" y="294640"/>
                    <a:pt x="226060" y="304800"/>
                  </a:cubicBezTo>
                  <a:cubicBezTo>
                    <a:pt x="203200" y="314960"/>
                    <a:pt x="175260" y="320040"/>
                    <a:pt x="151130" y="318770"/>
                  </a:cubicBezTo>
                  <a:cubicBezTo>
                    <a:pt x="125730" y="317500"/>
                    <a:pt x="99060" y="308610"/>
                    <a:pt x="78740" y="295910"/>
                  </a:cubicBezTo>
                  <a:cubicBezTo>
                    <a:pt x="57150" y="283210"/>
                    <a:pt x="36830" y="262890"/>
                    <a:pt x="24130" y="242570"/>
                  </a:cubicBezTo>
                  <a:cubicBezTo>
                    <a:pt x="11430" y="220980"/>
                    <a:pt x="3810" y="194310"/>
                    <a:pt x="2540" y="170180"/>
                  </a:cubicBezTo>
                  <a:cubicBezTo>
                    <a:pt x="0" y="144780"/>
                    <a:pt x="5080" y="116840"/>
                    <a:pt x="15240" y="95250"/>
                  </a:cubicBezTo>
                  <a:cubicBezTo>
                    <a:pt x="25400" y="72390"/>
                    <a:pt x="43180" y="50800"/>
                    <a:pt x="62230" y="35560"/>
                  </a:cubicBezTo>
                  <a:cubicBezTo>
                    <a:pt x="82550" y="20320"/>
                    <a:pt x="107950" y="8890"/>
                    <a:pt x="132080" y="3810"/>
                  </a:cubicBezTo>
                  <a:cubicBezTo>
                    <a:pt x="156210" y="0"/>
                    <a:pt x="184150" y="1270"/>
                    <a:pt x="208280" y="8890"/>
                  </a:cubicBezTo>
                  <a:cubicBezTo>
                    <a:pt x="231140" y="16510"/>
                    <a:pt x="273050" y="48260"/>
                    <a:pt x="273050" y="48260"/>
                  </a:cubicBezTo>
                </a:path>
              </a:pathLst>
            </a:custGeom>
            <a:solidFill>
              <a:srgbClr val="FFFFFF"/>
            </a:solidFill>
            <a:ln cap="sq">
              <a:noFill/>
              <a:prstDash val="solid"/>
              <a:miter/>
            </a:ln>
          </p:spPr>
        </p:sp>
      </p:grpSp>
      <p:grpSp>
        <p:nvGrpSpPr>
          <p:cNvPr name="Group 255" id="255"/>
          <p:cNvGrpSpPr/>
          <p:nvPr/>
        </p:nvGrpSpPr>
        <p:grpSpPr>
          <a:xfrm rot="0">
            <a:off x="16885920" y="8946832"/>
            <a:ext cx="312420" cy="312420"/>
            <a:chOff x="0" y="0"/>
            <a:chExt cx="416560" cy="416560"/>
          </a:xfrm>
        </p:grpSpPr>
        <p:sp>
          <p:nvSpPr>
            <p:cNvPr name="Freeform 256" id="256"/>
            <p:cNvSpPr/>
            <p:nvPr/>
          </p:nvSpPr>
          <p:spPr>
            <a:xfrm flipH="false" flipV="false" rot="0">
              <a:off x="49530" y="46990"/>
              <a:ext cx="312420" cy="320040"/>
            </a:xfrm>
            <a:custGeom>
              <a:avLst/>
              <a:gdLst/>
              <a:ahLst/>
              <a:cxnLst/>
              <a:rect r="r" b="b" t="t" l="l"/>
              <a:pathLst>
                <a:path h="320040" w="312420">
                  <a:moveTo>
                    <a:pt x="311150" y="113030"/>
                  </a:moveTo>
                  <a:cubicBezTo>
                    <a:pt x="312420" y="213360"/>
                    <a:pt x="299720" y="238760"/>
                    <a:pt x="284480" y="257810"/>
                  </a:cubicBezTo>
                  <a:cubicBezTo>
                    <a:pt x="270510" y="276860"/>
                    <a:pt x="247650" y="294640"/>
                    <a:pt x="224790" y="304800"/>
                  </a:cubicBezTo>
                  <a:cubicBezTo>
                    <a:pt x="203200" y="314960"/>
                    <a:pt x="175260" y="320040"/>
                    <a:pt x="151130" y="318770"/>
                  </a:cubicBezTo>
                  <a:cubicBezTo>
                    <a:pt x="125730" y="317500"/>
                    <a:pt x="99060" y="308610"/>
                    <a:pt x="77470" y="295910"/>
                  </a:cubicBezTo>
                  <a:cubicBezTo>
                    <a:pt x="57150" y="283210"/>
                    <a:pt x="36830" y="262890"/>
                    <a:pt x="24130" y="242570"/>
                  </a:cubicBezTo>
                  <a:cubicBezTo>
                    <a:pt x="11430" y="220980"/>
                    <a:pt x="2540" y="194310"/>
                    <a:pt x="1270" y="170180"/>
                  </a:cubicBezTo>
                  <a:cubicBezTo>
                    <a:pt x="0" y="144780"/>
                    <a:pt x="5080" y="116840"/>
                    <a:pt x="15240" y="95250"/>
                  </a:cubicBezTo>
                  <a:cubicBezTo>
                    <a:pt x="25400" y="72390"/>
                    <a:pt x="43180" y="50800"/>
                    <a:pt x="62230" y="35560"/>
                  </a:cubicBezTo>
                  <a:cubicBezTo>
                    <a:pt x="81280" y="20320"/>
                    <a:pt x="107950" y="8890"/>
                    <a:pt x="132080" y="3810"/>
                  </a:cubicBezTo>
                  <a:cubicBezTo>
                    <a:pt x="156210" y="0"/>
                    <a:pt x="184150" y="1270"/>
                    <a:pt x="207010" y="8890"/>
                  </a:cubicBezTo>
                  <a:cubicBezTo>
                    <a:pt x="231140" y="16510"/>
                    <a:pt x="271780" y="48260"/>
                    <a:pt x="271780" y="48260"/>
                  </a:cubicBezTo>
                </a:path>
              </a:pathLst>
            </a:custGeom>
            <a:solidFill>
              <a:srgbClr val="FFFFFF"/>
            </a:solidFill>
            <a:ln cap="sq">
              <a:noFill/>
              <a:prstDash val="solid"/>
              <a:miter/>
            </a:ln>
          </p:spPr>
        </p:sp>
      </p:grpSp>
      <p:sp>
        <p:nvSpPr>
          <p:cNvPr name="TextBox 257" id="257"/>
          <p:cNvSpPr txBox="true"/>
          <p:nvPr/>
        </p:nvSpPr>
        <p:spPr>
          <a:xfrm rot="0">
            <a:off x="15542895" y="8237378"/>
            <a:ext cx="1674495" cy="1198881"/>
          </a:xfrm>
          <a:prstGeom prst="rect">
            <a:avLst/>
          </a:prstGeom>
        </p:spPr>
        <p:txBody>
          <a:bodyPr anchor="t" rtlCol="false" tIns="0" lIns="0" bIns="0" rIns="0">
            <a:spAutoFit/>
          </a:bodyPr>
          <a:lstStyle/>
          <a:p>
            <a:pPr algn="ctr">
              <a:lnSpc>
                <a:spcPts val="3219"/>
              </a:lnSpc>
            </a:pPr>
            <a:r>
              <a:rPr lang="en-US" sz="2299" b="true">
                <a:solidFill>
                  <a:srgbClr val="000000"/>
                </a:solidFill>
                <a:latin typeface="Helios Bold"/>
                <a:ea typeface="Helios Bold"/>
                <a:cs typeface="Helios Bold"/>
                <a:sym typeface="Helios Bold"/>
              </a:rPr>
              <a:t>mAP</a:t>
            </a:r>
          </a:p>
          <a:p>
            <a:pPr algn="ctr">
              <a:lnSpc>
                <a:spcPts val="3219"/>
              </a:lnSpc>
            </a:pPr>
            <a:r>
              <a:rPr lang="en-US" sz="2299" b="true">
                <a:solidFill>
                  <a:srgbClr val="000000"/>
                </a:solidFill>
                <a:latin typeface="Helios Bold"/>
                <a:ea typeface="Helios Bold"/>
                <a:cs typeface="Helios Bold"/>
                <a:sym typeface="Helios Bold"/>
              </a:rPr>
              <a:t>Precision</a:t>
            </a:r>
          </a:p>
          <a:p>
            <a:pPr algn="ctr">
              <a:lnSpc>
                <a:spcPts val="3219"/>
              </a:lnSpc>
              <a:spcBef>
                <a:spcPct val="0"/>
              </a:spcBef>
            </a:pPr>
            <a:r>
              <a:rPr lang="en-US" b="true" sz="2299">
                <a:solidFill>
                  <a:srgbClr val="000000"/>
                </a:solidFill>
                <a:latin typeface="Helios Bold"/>
                <a:ea typeface="Helios Bold"/>
                <a:cs typeface="Helios Bold"/>
                <a:sym typeface="Helios Bold"/>
              </a:rPr>
              <a:t>Recall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01000" y="0"/>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3050" t="0" r="-3050" b="0"/>
              </a:stretch>
            </a:blipFill>
          </p:spPr>
        </p:sp>
      </p:grpSp>
      <p:sp>
        <p:nvSpPr>
          <p:cNvPr name="TextBox 4" id="4"/>
          <p:cNvSpPr txBox="true"/>
          <p:nvPr/>
        </p:nvSpPr>
        <p:spPr>
          <a:xfrm rot="0">
            <a:off x="271639" y="140816"/>
            <a:ext cx="8890410" cy="819150"/>
          </a:xfrm>
          <a:prstGeom prst="rect">
            <a:avLst/>
          </a:prstGeom>
        </p:spPr>
        <p:txBody>
          <a:bodyPr anchor="t" rtlCol="false" tIns="0" lIns="0" bIns="0" rIns="0">
            <a:spAutoFit/>
          </a:bodyPr>
          <a:lstStyle/>
          <a:p>
            <a:pPr algn="l">
              <a:lnSpc>
                <a:spcPts val="5759"/>
              </a:lnSpc>
            </a:pPr>
            <a:r>
              <a:rPr lang="en-US" sz="4800" b="true">
                <a:solidFill>
                  <a:srgbClr val="A20E20"/>
                </a:solidFill>
                <a:latin typeface="Times New Roman Bold"/>
                <a:ea typeface="Times New Roman Bold"/>
                <a:cs typeface="Times New Roman Bold"/>
                <a:sym typeface="Times New Roman Bold"/>
              </a:rPr>
              <a:t>U-NET</a:t>
            </a:r>
          </a:p>
        </p:txBody>
      </p:sp>
      <p:grpSp>
        <p:nvGrpSpPr>
          <p:cNvPr name="Group 5" id="5"/>
          <p:cNvGrpSpPr/>
          <p:nvPr/>
        </p:nvGrpSpPr>
        <p:grpSpPr>
          <a:xfrm rot="-10800000">
            <a:off x="14447117" y="0"/>
            <a:ext cx="7681766" cy="3540443"/>
            <a:chOff x="0" y="0"/>
            <a:chExt cx="406400" cy="187305"/>
          </a:xfrm>
        </p:grpSpPr>
        <p:sp>
          <p:nvSpPr>
            <p:cNvPr name="Freeform 6" id="6"/>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7" id="7"/>
            <p:cNvSpPr txBox="true"/>
            <p:nvPr/>
          </p:nvSpPr>
          <p:spPr>
            <a:xfrm>
              <a:off x="127000" y="-66675"/>
              <a:ext cx="152400" cy="253980"/>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455337" y="1627346"/>
            <a:ext cx="10912094" cy="7566661"/>
          </a:xfrm>
          <a:prstGeom prst="rect">
            <a:avLst/>
          </a:prstGeom>
        </p:spPr>
        <p:txBody>
          <a:bodyPr anchor="t" rtlCol="false" tIns="0" lIns="0" bIns="0" rIns="0">
            <a:spAutoFit/>
          </a:bodyPr>
          <a:lstStyle/>
          <a:p>
            <a:pPr algn="l">
              <a:lnSpc>
                <a:spcPts val="5039"/>
              </a:lnSpc>
            </a:pPr>
            <a:r>
              <a:rPr lang="en-US" sz="3599">
                <a:solidFill>
                  <a:srgbClr val="000000"/>
                </a:solidFill>
                <a:latin typeface="Times New Roman"/>
                <a:ea typeface="Times New Roman"/>
                <a:cs typeface="Times New Roman"/>
                <a:sym typeface="Times New Roman"/>
              </a:rPr>
              <a:t>Aims to develop a deep learning model using the U-Net architecture to detect brain tumors from MRI images, providing accurate segmentation and classification for enhanced medical diagnosis.</a:t>
            </a:r>
          </a:p>
          <a:p>
            <a:pPr algn="l">
              <a:lnSpc>
                <a:spcPts val="3919"/>
              </a:lnSpc>
            </a:pPr>
          </a:p>
          <a:p>
            <a:pPr algn="l">
              <a:lnSpc>
                <a:spcPts val="5039"/>
              </a:lnSpc>
            </a:pPr>
            <a:r>
              <a:rPr lang="en-US" sz="3599" b="true">
                <a:solidFill>
                  <a:srgbClr val="A20E20"/>
                </a:solidFill>
                <a:latin typeface="Times New Roman Bold"/>
                <a:ea typeface="Times New Roman Bold"/>
                <a:cs typeface="Times New Roman Bold"/>
                <a:sym typeface="Times New Roman Bold"/>
              </a:rPr>
              <a:t>Model Training:</a:t>
            </a:r>
          </a:p>
          <a:p>
            <a:pPr algn="l"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Training Epochs: 10</a:t>
            </a:r>
          </a:p>
          <a:p>
            <a:pPr algn="l"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Optimizer: Adam</a:t>
            </a:r>
          </a:p>
          <a:p>
            <a:pPr algn="l"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Loss Function: Binary Cross-entropy and categorical cross-entropy is used to optimize segmentation.</a:t>
            </a:r>
          </a:p>
          <a:p>
            <a:pPr algn="l"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Learning Rate: 0.0001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24259" y="-272787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E8223B"/>
            </a:solidFill>
          </p:spPr>
        </p:sp>
        <p:sp>
          <p:nvSpPr>
            <p:cNvPr name="TextBox 4" id="4"/>
            <p:cNvSpPr txBox="true"/>
            <p:nvPr/>
          </p:nvSpPr>
          <p:spPr>
            <a:xfrm>
              <a:off x="127000" y="-66675"/>
              <a:ext cx="758092" cy="31934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6258005" y="-88241"/>
            <a:ext cx="15118279" cy="3185392"/>
            <a:chOff x="0" y="0"/>
            <a:chExt cx="1216146" cy="256240"/>
          </a:xfrm>
        </p:grpSpPr>
        <p:sp>
          <p:nvSpPr>
            <p:cNvPr name="Freeform 6" id="6"/>
            <p:cNvSpPr/>
            <p:nvPr/>
          </p:nvSpPr>
          <p:spPr>
            <a:xfrm flipH="false" flipV="false" rot="0">
              <a:off x="0" y="0"/>
              <a:ext cx="1216146" cy="256240"/>
            </a:xfrm>
            <a:custGeom>
              <a:avLst/>
              <a:gdLst/>
              <a:ahLst/>
              <a:cxnLst/>
              <a:rect r="r" b="b" t="t" l="l"/>
              <a:pathLst>
                <a:path h="256240" w="1216146">
                  <a:moveTo>
                    <a:pt x="203200" y="0"/>
                  </a:moveTo>
                  <a:lnTo>
                    <a:pt x="1012946" y="0"/>
                  </a:lnTo>
                  <a:lnTo>
                    <a:pt x="1216146" y="256240"/>
                  </a:lnTo>
                  <a:lnTo>
                    <a:pt x="0" y="256240"/>
                  </a:lnTo>
                  <a:lnTo>
                    <a:pt x="203200" y="0"/>
                  </a:lnTo>
                  <a:close/>
                </a:path>
              </a:pathLst>
            </a:custGeom>
            <a:solidFill>
              <a:srgbClr val="A20E20"/>
            </a:solidFill>
          </p:spPr>
        </p:sp>
        <p:sp>
          <p:nvSpPr>
            <p:cNvPr name="TextBox 7" id="7"/>
            <p:cNvSpPr txBox="true"/>
            <p:nvPr/>
          </p:nvSpPr>
          <p:spPr>
            <a:xfrm>
              <a:off x="127000" y="-66675"/>
              <a:ext cx="962146" cy="322915"/>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028700" y="3697226"/>
            <a:ext cx="5070039" cy="5071653"/>
            <a:chOff x="0" y="0"/>
            <a:chExt cx="1335319" cy="1335744"/>
          </a:xfrm>
        </p:grpSpPr>
        <p:sp>
          <p:nvSpPr>
            <p:cNvPr name="Freeform 9" id="9"/>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name="TextBox 10" id="10"/>
            <p:cNvSpPr txBox="true"/>
            <p:nvPr/>
          </p:nvSpPr>
          <p:spPr>
            <a:xfrm>
              <a:off x="0" y="-66675"/>
              <a:ext cx="1335319" cy="1402419"/>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1057662" y="987676"/>
            <a:ext cx="6211801" cy="962025"/>
          </a:xfrm>
          <a:prstGeom prst="rect">
            <a:avLst/>
          </a:prstGeom>
        </p:spPr>
        <p:txBody>
          <a:bodyPr anchor="t" rtlCol="false" tIns="0" lIns="0" bIns="0" rIns="0">
            <a:spAutoFit/>
          </a:bodyPr>
          <a:lstStyle/>
          <a:p>
            <a:pPr algn="l">
              <a:lnSpc>
                <a:spcPts val="6720"/>
              </a:lnSpc>
            </a:pPr>
            <a:r>
              <a:rPr lang="en-US" sz="5600" b="true">
                <a:solidFill>
                  <a:srgbClr val="FFFFFF"/>
                </a:solidFill>
                <a:latin typeface="Times New Roman Bold"/>
                <a:ea typeface="Times New Roman Bold"/>
                <a:cs typeface="Times New Roman Bold"/>
                <a:sym typeface="Times New Roman Bold"/>
              </a:rPr>
              <a:t>Model Inference</a:t>
            </a:r>
          </a:p>
        </p:txBody>
      </p:sp>
      <p:grpSp>
        <p:nvGrpSpPr>
          <p:cNvPr name="Group 12" id="12"/>
          <p:cNvGrpSpPr/>
          <p:nvPr/>
        </p:nvGrpSpPr>
        <p:grpSpPr>
          <a:xfrm rot="0">
            <a:off x="1301134" y="5401967"/>
            <a:ext cx="4572640" cy="2980783"/>
            <a:chOff x="0" y="0"/>
            <a:chExt cx="6096854" cy="3974377"/>
          </a:xfrm>
        </p:grpSpPr>
        <p:sp>
          <p:nvSpPr>
            <p:cNvPr name="TextBox 13" id="13"/>
            <p:cNvSpPr txBox="true"/>
            <p:nvPr/>
          </p:nvSpPr>
          <p:spPr>
            <a:xfrm rot="0">
              <a:off x="0" y="-47625"/>
              <a:ext cx="6096854" cy="530225"/>
            </a:xfrm>
            <a:prstGeom prst="rect">
              <a:avLst/>
            </a:prstGeom>
          </p:spPr>
          <p:txBody>
            <a:bodyPr anchor="t" rtlCol="false" tIns="0" lIns="0" bIns="0" rIns="0">
              <a:spAutoFit/>
            </a:bodyPr>
            <a:lstStyle/>
            <a:p>
              <a:pPr algn="ctr" marL="0" indent="0" lvl="0">
                <a:lnSpc>
                  <a:spcPts val="2879"/>
                </a:lnSpc>
                <a:spcBef>
                  <a:spcPct val="0"/>
                </a:spcBef>
              </a:pPr>
              <a:r>
                <a:rPr lang="en-US" b="true" sz="2400">
                  <a:solidFill>
                    <a:srgbClr val="2A2E3A"/>
                  </a:solidFill>
                  <a:latin typeface="Times New Roman Bold"/>
                  <a:ea typeface="Times New Roman Bold"/>
                  <a:cs typeface="Times New Roman Bold"/>
                  <a:sym typeface="Times New Roman Bold"/>
                </a:rPr>
                <a:t>Inference Process</a:t>
              </a:r>
            </a:p>
          </p:txBody>
        </p:sp>
        <p:sp>
          <p:nvSpPr>
            <p:cNvPr name="TextBox 14" id="14"/>
            <p:cNvSpPr txBox="true"/>
            <p:nvPr/>
          </p:nvSpPr>
          <p:spPr>
            <a:xfrm rot="0">
              <a:off x="0" y="607607"/>
              <a:ext cx="6096854" cy="3366770"/>
            </a:xfrm>
            <a:prstGeom prst="rect">
              <a:avLst/>
            </a:prstGeom>
          </p:spPr>
          <p:txBody>
            <a:bodyPr anchor="t" rtlCol="false" tIns="0" lIns="0" bIns="0" rIns="0">
              <a:spAutoFit/>
            </a:bodyPr>
            <a:lstStyle/>
            <a:p>
              <a:pPr algn="l">
                <a:lnSpc>
                  <a:spcPts val="3359"/>
                </a:lnSpc>
              </a:pPr>
              <a:r>
                <a:rPr lang="en-US" sz="2400">
                  <a:solidFill>
                    <a:srgbClr val="2A2E3A"/>
                  </a:solidFill>
                  <a:latin typeface="Times New Roman"/>
                  <a:ea typeface="Times New Roman"/>
                  <a:cs typeface="Times New Roman"/>
                  <a:sym typeface="Times New Roman"/>
                </a:rPr>
                <a:t>The trained model (`unet_segmentation.keras and unet_classification.keras) were used to predict tumor locations and types in validation images.</a:t>
              </a:r>
            </a:p>
            <a:p>
              <a:pPr algn="ctr">
                <a:lnSpc>
                  <a:spcPts val="3359"/>
                </a:lnSpc>
              </a:pPr>
            </a:p>
          </p:txBody>
        </p:sp>
      </p:grpSp>
      <p:grpSp>
        <p:nvGrpSpPr>
          <p:cNvPr name="Group 15" id="15"/>
          <p:cNvGrpSpPr/>
          <p:nvPr/>
        </p:nvGrpSpPr>
        <p:grpSpPr>
          <a:xfrm rot="0">
            <a:off x="6608980" y="3697226"/>
            <a:ext cx="5070039" cy="5071653"/>
            <a:chOff x="0" y="0"/>
            <a:chExt cx="1335319" cy="1335744"/>
          </a:xfrm>
        </p:grpSpPr>
        <p:sp>
          <p:nvSpPr>
            <p:cNvPr name="Freeform 16" id="16"/>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name="TextBox 17" id="17"/>
            <p:cNvSpPr txBox="true"/>
            <p:nvPr/>
          </p:nvSpPr>
          <p:spPr>
            <a:xfrm>
              <a:off x="0" y="-66675"/>
              <a:ext cx="1335319" cy="1402419"/>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7269463" y="5680097"/>
            <a:ext cx="3806998" cy="2294983"/>
            <a:chOff x="0" y="0"/>
            <a:chExt cx="5075997" cy="3059977"/>
          </a:xfrm>
        </p:grpSpPr>
        <p:sp>
          <p:nvSpPr>
            <p:cNvPr name="TextBox 19" id="19"/>
            <p:cNvSpPr txBox="true"/>
            <p:nvPr/>
          </p:nvSpPr>
          <p:spPr>
            <a:xfrm rot="0">
              <a:off x="0" y="-66675"/>
              <a:ext cx="5075997" cy="752475"/>
            </a:xfrm>
            <a:prstGeom prst="rect">
              <a:avLst/>
            </a:prstGeom>
          </p:spPr>
          <p:txBody>
            <a:bodyPr anchor="t" rtlCol="false" tIns="0" lIns="0" bIns="0" rIns="0">
              <a:spAutoFit/>
            </a:bodyPr>
            <a:lstStyle/>
            <a:p>
              <a:pPr algn="ctr" marL="0" indent="0" lvl="0">
                <a:lnSpc>
                  <a:spcPts val="4079"/>
                </a:lnSpc>
                <a:spcBef>
                  <a:spcPct val="0"/>
                </a:spcBef>
              </a:pPr>
              <a:r>
                <a:rPr lang="en-US" b="true" sz="3399">
                  <a:solidFill>
                    <a:srgbClr val="2A2E3A"/>
                  </a:solidFill>
                  <a:latin typeface="Times New Roman Bold"/>
                  <a:ea typeface="Times New Roman Bold"/>
                  <a:cs typeface="Times New Roman Bold"/>
                  <a:sym typeface="Times New Roman Bold"/>
                </a:rPr>
                <a:t>Prediction</a:t>
              </a:r>
            </a:p>
          </p:txBody>
        </p:sp>
        <p:sp>
          <p:nvSpPr>
            <p:cNvPr name="TextBox 20" id="20"/>
            <p:cNvSpPr txBox="true"/>
            <p:nvPr/>
          </p:nvSpPr>
          <p:spPr>
            <a:xfrm rot="0">
              <a:off x="0" y="810807"/>
              <a:ext cx="5075997" cy="224917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2A2E3A"/>
                  </a:solidFill>
                  <a:latin typeface="Times New Roman"/>
                  <a:ea typeface="Times New Roman"/>
                  <a:cs typeface="Times New Roman"/>
                  <a:sym typeface="Times New Roman"/>
                </a:rPr>
                <a:t>Tumor detection</a:t>
              </a:r>
            </a:p>
            <a:p>
              <a:pPr algn="l" marL="518160" indent="-259080" lvl="1">
                <a:lnSpc>
                  <a:spcPts val="3359"/>
                </a:lnSpc>
                <a:buFont typeface="Arial"/>
                <a:buChar char="•"/>
              </a:pPr>
              <a:r>
                <a:rPr lang="en-US" sz="2400">
                  <a:solidFill>
                    <a:srgbClr val="2A2E3A"/>
                  </a:solidFill>
                  <a:latin typeface="Times New Roman"/>
                  <a:ea typeface="Times New Roman"/>
                  <a:cs typeface="Times New Roman"/>
                  <a:sym typeface="Times New Roman"/>
                </a:rPr>
                <a:t>Confidence</a:t>
              </a:r>
            </a:p>
            <a:p>
              <a:pPr algn="l" marL="518160" indent="-259080" lvl="1">
                <a:lnSpc>
                  <a:spcPts val="3359"/>
                </a:lnSpc>
                <a:buFont typeface="Arial"/>
                <a:buChar char="•"/>
              </a:pPr>
              <a:r>
                <a:rPr lang="en-US" sz="2400">
                  <a:solidFill>
                    <a:srgbClr val="2A2E3A"/>
                  </a:solidFill>
                  <a:latin typeface="Times New Roman"/>
                  <a:ea typeface="Times New Roman"/>
                  <a:cs typeface="Times New Roman"/>
                  <a:sym typeface="Times New Roman"/>
                </a:rPr>
                <a:t>Tumor Type</a:t>
              </a:r>
            </a:p>
            <a:p>
              <a:pPr algn="ctr">
                <a:lnSpc>
                  <a:spcPts val="3359"/>
                </a:lnSpc>
              </a:pPr>
            </a:p>
          </p:txBody>
        </p:sp>
      </p:grpSp>
      <p:grpSp>
        <p:nvGrpSpPr>
          <p:cNvPr name="Group 21" id="21"/>
          <p:cNvGrpSpPr/>
          <p:nvPr/>
        </p:nvGrpSpPr>
        <p:grpSpPr>
          <a:xfrm rot="0">
            <a:off x="12189261" y="3697226"/>
            <a:ext cx="5070039" cy="5071653"/>
            <a:chOff x="0" y="0"/>
            <a:chExt cx="1335319" cy="1335744"/>
          </a:xfrm>
        </p:grpSpPr>
        <p:sp>
          <p:nvSpPr>
            <p:cNvPr name="Freeform 22" id="22"/>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name="TextBox 23" id="23"/>
            <p:cNvSpPr txBox="true"/>
            <p:nvPr/>
          </p:nvSpPr>
          <p:spPr>
            <a:xfrm>
              <a:off x="0" y="-66675"/>
              <a:ext cx="1335319" cy="1402419"/>
            </a:xfrm>
            <a:prstGeom prst="rect">
              <a:avLst/>
            </a:prstGeom>
          </p:spPr>
          <p:txBody>
            <a:bodyPr anchor="ctr" rtlCol="false" tIns="50800" lIns="50800" bIns="50800" rIns="50800"/>
            <a:lstStyle/>
            <a:p>
              <a:pPr algn="ctr">
                <a:lnSpc>
                  <a:spcPts val="2100"/>
                </a:lnSpc>
              </a:pPr>
            </a:p>
          </p:txBody>
        </p:sp>
      </p:grpSp>
      <p:grpSp>
        <p:nvGrpSpPr>
          <p:cNvPr name="Group 24" id="24"/>
          <p:cNvGrpSpPr/>
          <p:nvPr/>
        </p:nvGrpSpPr>
        <p:grpSpPr>
          <a:xfrm rot="0">
            <a:off x="12412445" y="5680097"/>
            <a:ext cx="4527467" cy="2714083"/>
            <a:chOff x="0" y="0"/>
            <a:chExt cx="6036622" cy="3618777"/>
          </a:xfrm>
        </p:grpSpPr>
        <p:sp>
          <p:nvSpPr>
            <p:cNvPr name="TextBox 25" id="25"/>
            <p:cNvSpPr txBox="true"/>
            <p:nvPr/>
          </p:nvSpPr>
          <p:spPr>
            <a:xfrm rot="0">
              <a:off x="0" y="-66675"/>
              <a:ext cx="6036622" cy="752475"/>
            </a:xfrm>
            <a:prstGeom prst="rect">
              <a:avLst/>
            </a:prstGeom>
          </p:spPr>
          <p:txBody>
            <a:bodyPr anchor="t" rtlCol="false" tIns="0" lIns="0" bIns="0" rIns="0">
              <a:spAutoFit/>
            </a:bodyPr>
            <a:lstStyle/>
            <a:p>
              <a:pPr algn="ctr" marL="0" indent="0" lvl="0">
                <a:lnSpc>
                  <a:spcPts val="4079"/>
                </a:lnSpc>
                <a:spcBef>
                  <a:spcPct val="0"/>
                </a:spcBef>
              </a:pPr>
              <a:r>
                <a:rPr lang="en-US" b="true" sz="3399">
                  <a:solidFill>
                    <a:srgbClr val="2A2E3A"/>
                  </a:solidFill>
                  <a:latin typeface="Times New Roman Bold"/>
                  <a:ea typeface="Times New Roman Bold"/>
                  <a:cs typeface="Times New Roman Bold"/>
                  <a:sym typeface="Times New Roman Bold"/>
                </a:rPr>
                <a:t>Visualization</a:t>
              </a:r>
            </a:p>
          </p:txBody>
        </p:sp>
        <p:sp>
          <p:nvSpPr>
            <p:cNvPr name="TextBox 26" id="26"/>
            <p:cNvSpPr txBox="true"/>
            <p:nvPr/>
          </p:nvSpPr>
          <p:spPr>
            <a:xfrm rot="0">
              <a:off x="0" y="810807"/>
              <a:ext cx="6036622" cy="2807970"/>
            </a:xfrm>
            <a:prstGeom prst="rect">
              <a:avLst/>
            </a:prstGeom>
          </p:spPr>
          <p:txBody>
            <a:bodyPr anchor="t" rtlCol="false" tIns="0" lIns="0" bIns="0" rIns="0">
              <a:spAutoFit/>
            </a:bodyPr>
            <a:lstStyle/>
            <a:p>
              <a:pPr algn="l">
                <a:lnSpc>
                  <a:spcPts val="3359"/>
                </a:lnSpc>
              </a:pPr>
              <a:r>
                <a:rPr lang="en-US" sz="2400">
                  <a:solidFill>
                    <a:srgbClr val="2A2E3A"/>
                  </a:solidFill>
                  <a:latin typeface="Times New Roman"/>
                  <a:ea typeface="Times New Roman"/>
                  <a:cs typeface="Times New Roman"/>
                  <a:sym typeface="Times New Roman"/>
                </a:rPr>
                <a:t>Detected tumors are visualized with bounding boxes and labeled with tumor type and confidence score.</a:t>
              </a:r>
            </a:p>
            <a:p>
              <a:pPr algn="ctr">
                <a:lnSpc>
                  <a:spcPts val="3359"/>
                </a:lnSpc>
              </a:pPr>
            </a:p>
          </p:txBody>
        </p:sp>
      </p:grpSp>
      <p:grpSp>
        <p:nvGrpSpPr>
          <p:cNvPr name="Group 27" id="27"/>
          <p:cNvGrpSpPr/>
          <p:nvPr/>
        </p:nvGrpSpPr>
        <p:grpSpPr>
          <a:xfrm rot="0">
            <a:off x="2963877" y="3943815"/>
            <a:ext cx="1199685" cy="1199685"/>
            <a:chOff x="0" y="0"/>
            <a:chExt cx="1599580" cy="1599580"/>
          </a:xfrm>
        </p:grpSpPr>
        <p:grpSp>
          <p:nvGrpSpPr>
            <p:cNvPr name="Group 28" id="28"/>
            <p:cNvGrpSpPr/>
            <p:nvPr/>
          </p:nvGrpSpPr>
          <p:grpSpPr>
            <a:xfrm rot="0">
              <a:off x="0" y="0"/>
              <a:ext cx="1599580" cy="159958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31" id="31"/>
            <p:cNvSpPr/>
            <p:nvPr/>
          </p:nvSpPr>
          <p:spPr>
            <a:xfrm flipH="false" flipV="false" rot="0">
              <a:off x="479047" y="397031"/>
              <a:ext cx="641486" cy="805519"/>
            </a:xfrm>
            <a:custGeom>
              <a:avLst/>
              <a:gdLst/>
              <a:ahLst/>
              <a:cxnLst/>
              <a:rect r="r" b="b" t="t" l="l"/>
              <a:pathLst>
                <a:path h="805519" w="641486">
                  <a:moveTo>
                    <a:pt x="0" y="0"/>
                  </a:moveTo>
                  <a:lnTo>
                    <a:pt x="641486" y="0"/>
                  </a:lnTo>
                  <a:lnTo>
                    <a:pt x="641486" y="805519"/>
                  </a:lnTo>
                  <a:lnTo>
                    <a:pt x="0" y="805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32" id="32"/>
          <p:cNvGrpSpPr/>
          <p:nvPr/>
        </p:nvGrpSpPr>
        <p:grpSpPr>
          <a:xfrm rot="0">
            <a:off x="8544157" y="3943815"/>
            <a:ext cx="1199685" cy="1199685"/>
            <a:chOff x="0" y="0"/>
            <a:chExt cx="1599580" cy="1599580"/>
          </a:xfrm>
        </p:grpSpPr>
        <p:grpSp>
          <p:nvGrpSpPr>
            <p:cNvPr name="Group 33" id="33"/>
            <p:cNvGrpSpPr/>
            <p:nvPr/>
          </p:nvGrpSpPr>
          <p:grpSpPr>
            <a:xfrm rot="0">
              <a:off x="0" y="0"/>
              <a:ext cx="1599580" cy="159958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36" id="36"/>
            <p:cNvSpPr/>
            <p:nvPr/>
          </p:nvSpPr>
          <p:spPr>
            <a:xfrm flipH="false" flipV="false" rot="0">
              <a:off x="408130" y="460826"/>
              <a:ext cx="783321" cy="677929"/>
            </a:xfrm>
            <a:custGeom>
              <a:avLst/>
              <a:gdLst/>
              <a:ahLst/>
              <a:cxnLst/>
              <a:rect r="r" b="b" t="t" l="l"/>
              <a:pathLst>
                <a:path h="677929" w="783321">
                  <a:moveTo>
                    <a:pt x="0" y="0"/>
                  </a:moveTo>
                  <a:lnTo>
                    <a:pt x="783321" y="0"/>
                  </a:lnTo>
                  <a:lnTo>
                    <a:pt x="783321" y="677929"/>
                  </a:lnTo>
                  <a:lnTo>
                    <a:pt x="0" y="6779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37" id="37"/>
          <p:cNvGrpSpPr/>
          <p:nvPr/>
        </p:nvGrpSpPr>
        <p:grpSpPr>
          <a:xfrm rot="0">
            <a:off x="14126945" y="3943815"/>
            <a:ext cx="1199685" cy="1199685"/>
            <a:chOff x="0" y="0"/>
            <a:chExt cx="1599580" cy="1599580"/>
          </a:xfrm>
        </p:grpSpPr>
        <p:grpSp>
          <p:nvGrpSpPr>
            <p:cNvPr name="Group 38" id="38"/>
            <p:cNvGrpSpPr/>
            <p:nvPr/>
          </p:nvGrpSpPr>
          <p:grpSpPr>
            <a:xfrm rot="0">
              <a:off x="0" y="0"/>
              <a:ext cx="1599580" cy="159958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41" id="41"/>
            <p:cNvSpPr/>
            <p:nvPr/>
          </p:nvSpPr>
          <p:spPr>
            <a:xfrm flipH="false" flipV="false" rot="0">
              <a:off x="367408" y="479827"/>
              <a:ext cx="864764" cy="639925"/>
            </a:xfrm>
            <a:custGeom>
              <a:avLst/>
              <a:gdLst/>
              <a:ahLst/>
              <a:cxnLst/>
              <a:rect r="r" b="b" t="t" l="l"/>
              <a:pathLst>
                <a:path h="639925" w="864764">
                  <a:moveTo>
                    <a:pt x="0" y="0"/>
                  </a:moveTo>
                  <a:lnTo>
                    <a:pt x="864764" y="0"/>
                  </a:lnTo>
                  <a:lnTo>
                    <a:pt x="864764" y="639926"/>
                  </a:lnTo>
                  <a:lnTo>
                    <a:pt x="0" y="6399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42" id="42"/>
          <p:cNvGrpSpPr/>
          <p:nvPr/>
        </p:nvGrpSpPr>
        <p:grpSpPr>
          <a:xfrm rot="0">
            <a:off x="13814230" y="9258300"/>
            <a:ext cx="5765006" cy="1028700"/>
            <a:chOff x="0" y="0"/>
            <a:chExt cx="1049690" cy="187305"/>
          </a:xfrm>
        </p:grpSpPr>
        <p:sp>
          <p:nvSpPr>
            <p:cNvPr name="Freeform 43" id="43"/>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44" id="44"/>
            <p:cNvSpPr txBox="true"/>
            <p:nvPr/>
          </p:nvSpPr>
          <p:spPr>
            <a:xfrm>
              <a:off x="127000" y="-66675"/>
              <a:ext cx="795690" cy="25398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77382" y="6560818"/>
            <a:ext cx="10588811" cy="3203891"/>
            <a:chOff x="0" y="0"/>
            <a:chExt cx="14118415" cy="4271854"/>
          </a:xfrm>
        </p:grpSpPr>
        <p:sp>
          <p:nvSpPr>
            <p:cNvPr name="TextBox 3" id="3"/>
            <p:cNvSpPr txBox="true"/>
            <p:nvPr/>
          </p:nvSpPr>
          <p:spPr>
            <a:xfrm rot="0">
              <a:off x="0" y="481805"/>
              <a:ext cx="14118415" cy="533653"/>
            </a:xfrm>
            <a:prstGeom prst="rect">
              <a:avLst/>
            </a:prstGeom>
          </p:spPr>
          <p:txBody>
            <a:bodyPr anchor="t" rtlCol="false" tIns="0" lIns="0" bIns="0" rIns="0">
              <a:spAutoFit/>
            </a:bodyPr>
            <a:lstStyle/>
            <a:p>
              <a:pPr algn="l" marL="0" indent="0" lvl="0">
                <a:lnSpc>
                  <a:spcPts val="2834"/>
                </a:lnSpc>
                <a:spcBef>
                  <a:spcPct val="0"/>
                </a:spcBef>
              </a:pPr>
              <a:r>
                <a:rPr lang="en-US" b="true" sz="2362">
                  <a:solidFill>
                    <a:srgbClr val="2A2E3A"/>
                  </a:solidFill>
                  <a:latin typeface="Times New Roman Bold"/>
                  <a:ea typeface="Times New Roman Bold"/>
                  <a:cs typeface="Times New Roman Bold"/>
                  <a:sym typeface="Times New Roman Bold"/>
                </a:rPr>
                <a:t>0.8935</a:t>
              </a:r>
            </a:p>
          </p:txBody>
        </p:sp>
        <p:sp>
          <p:nvSpPr>
            <p:cNvPr name="TextBox 4" id="4"/>
            <p:cNvSpPr txBox="true"/>
            <p:nvPr/>
          </p:nvSpPr>
          <p:spPr>
            <a:xfrm rot="0">
              <a:off x="0" y="-76200"/>
              <a:ext cx="14118415" cy="407987"/>
            </a:xfrm>
            <a:prstGeom prst="rect">
              <a:avLst/>
            </a:prstGeom>
          </p:spPr>
          <p:txBody>
            <a:bodyPr anchor="t" rtlCol="false" tIns="0" lIns="0" bIns="0" rIns="0">
              <a:spAutoFit/>
            </a:bodyPr>
            <a:lstStyle/>
            <a:p>
              <a:pPr algn="l">
                <a:lnSpc>
                  <a:spcPts val="2334"/>
                </a:lnSpc>
              </a:pPr>
              <a:r>
                <a:rPr lang="en-US" sz="1667">
                  <a:solidFill>
                    <a:srgbClr val="2A2E3A"/>
                  </a:solidFill>
                  <a:latin typeface="Times New Roman"/>
                  <a:ea typeface="Times New Roman"/>
                  <a:cs typeface="Times New Roman"/>
                  <a:sym typeface="Times New Roman"/>
                </a:rPr>
                <a:t>mAP</a:t>
              </a:r>
            </a:p>
          </p:txBody>
        </p:sp>
        <p:sp>
          <p:nvSpPr>
            <p:cNvPr name="AutoShape 5" id="5"/>
            <p:cNvSpPr/>
            <p:nvPr/>
          </p:nvSpPr>
          <p:spPr>
            <a:xfrm>
              <a:off x="0" y="1321828"/>
              <a:ext cx="13719508" cy="0"/>
            </a:xfrm>
            <a:prstGeom prst="line">
              <a:avLst/>
            </a:prstGeom>
            <a:ln cap="flat" w="8824">
              <a:solidFill>
                <a:srgbClr val="2A2E3A"/>
              </a:solidFill>
              <a:prstDash val="solid"/>
              <a:headEnd type="none" len="sm" w="sm"/>
              <a:tailEnd type="none" len="sm" w="sm"/>
            </a:ln>
          </p:spPr>
        </p:sp>
        <p:sp>
          <p:nvSpPr>
            <p:cNvPr name="AutoShape 6" id="6"/>
            <p:cNvSpPr/>
            <p:nvPr/>
          </p:nvSpPr>
          <p:spPr>
            <a:xfrm>
              <a:off x="0" y="2950026"/>
              <a:ext cx="13719508" cy="0"/>
            </a:xfrm>
            <a:prstGeom prst="line">
              <a:avLst/>
            </a:prstGeom>
            <a:ln cap="flat" w="8824">
              <a:solidFill>
                <a:srgbClr val="2A2E3A"/>
              </a:solidFill>
              <a:prstDash val="solid"/>
              <a:headEnd type="none" len="sm" w="sm"/>
              <a:tailEnd type="none" len="sm" w="sm"/>
            </a:ln>
          </p:spPr>
        </p:sp>
        <p:sp>
          <p:nvSpPr>
            <p:cNvPr name="TextBox 7" id="7"/>
            <p:cNvSpPr txBox="true"/>
            <p:nvPr/>
          </p:nvSpPr>
          <p:spPr>
            <a:xfrm rot="0">
              <a:off x="0" y="2110003"/>
              <a:ext cx="14118415" cy="533653"/>
            </a:xfrm>
            <a:prstGeom prst="rect">
              <a:avLst/>
            </a:prstGeom>
          </p:spPr>
          <p:txBody>
            <a:bodyPr anchor="t" rtlCol="false" tIns="0" lIns="0" bIns="0" rIns="0">
              <a:spAutoFit/>
            </a:bodyPr>
            <a:lstStyle/>
            <a:p>
              <a:pPr algn="l" marL="0" indent="0" lvl="0">
                <a:lnSpc>
                  <a:spcPts val="2834"/>
                </a:lnSpc>
                <a:spcBef>
                  <a:spcPct val="0"/>
                </a:spcBef>
              </a:pPr>
              <a:r>
                <a:rPr lang="en-US" b="true" sz="2362">
                  <a:solidFill>
                    <a:srgbClr val="2A2E3A"/>
                  </a:solidFill>
                  <a:latin typeface="Times New Roman Bold"/>
                  <a:ea typeface="Times New Roman Bold"/>
                  <a:cs typeface="Times New Roman Bold"/>
                  <a:sym typeface="Times New Roman Bold"/>
                </a:rPr>
                <a:t>0.9345</a:t>
              </a:r>
            </a:p>
          </p:txBody>
        </p:sp>
        <p:sp>
          <p:nvSpPr>
            <p:cNvPr name="TextBox 8" id="8"/>
            <p:cNvSpPr txBox="true"/>
            <p:nvPr/>
          </p:nvSpPr>
          <p:spPr>
            <a:xfrm rot="0">
              <a:off x="0" y="1551998"/>
              <a:ext cx="14118415" cy="407987"/>
            </a:xfrm>
            <a:prstGeom prst="rect">
              <a:avLst/>
            </a:prstGeom>
          </p:spPr>
          <p:txBody>
            <a:bodyPr anchor="t" rtlCol="false" tIns="0" lIns="0" bIns="0" rIns="0">
              <a:spAutoFit/>
            </a:bodyPr>
            <a:lstStyle/>
            <a:p>
              <a:pPr algn="l">
                <a:lnSpc>
                  <a:spcPts val="2334"/>
                </a:lnSpc>
              </a:pPr>
              <a:r>
                <a:rPr lang="en-US" sz="1667">
                  <a:solidFill>
                    <a:srgbClr val="2A2E3A"/>
                  </a:solidFill>
                  <a:latin typeface="Times New Roman"/>
                  <a:ea typeface="Times New Roman"/>
                  <a:cs typeface="Times New Roman"/>
                  <a:sym typeface="Times New Roman"/>
                </a:rPr>
                <a:t>Precision</a:t>
              </a:r>
            </a:p>
          </p:txBody>
        </p:sp>
        <p:sp>
          <p:nvSpPr>
            <p:cNvPr name="TextBox 9" id="9"/>
            <p:cNvSpPr txBox="true"/>
            <p:nvPr/>
          </p:nvSpPr>
          <p:spPr>
            <a:xfrm rot="0">
              <a:off x="0" y="3738202"/>
              <a:ext cx="14118415" cy="533653"/>
            </a:xfrm>
            <a:prstGeom prst="rect">
              <a:avLst/>
            </a:prstGeom>
          </p:spPr>
          <p:txBody>
            <a:bodyPr anchor="t" rtlCol="false" tIns="0" lIns="0" bIns="0" rIns="0">
              <a:spAutoFit/>
            </a:bodyPr>
            <a:lstStyle/>
            <a:p>
              <a:pPr algn="l" marL="0" indent="0" lvl="0">
                <a:lnSpc>
                  <a:spcPts val="2834"/>
                </a:lnSpc>
                <a:spcBef>
                  <a:spcPct val="0"/>
                </a:spcBef>
              </a:pPr>
              <a:r>
                <a:rPr lang="en-US" b="true" sz="2362">
                  <a:solidFill>
                    <a:srgbClr val="2A2E3A"/>
                  </a:solidFill>
                  <a:latin typeface="Times New Roman Bold"/>
                  <a:ea typeface="Times New Roman Bold"/>
                  <a:cs typeface="Times New Roman Bold"/>
                  <a:sym typeface="Times New Roman Bold"/>
                </a:rPr>
                <a:t>0.9218</a:t>
              </a:r>
            </a:p>
          </p:txBody>
        </p:sp>
        <p:sp>
          <p:nvSpPr>
            <p:cNvPr name="TextBox 10" id="10"/>
            <p:cNvSpPr txBox="true"/>
            <p:nvPr/>
          </p:nvSpPr>
          <p:spPr>
            <a:xfrm rot="0">
              <a:off x="0" y="3180197"/>
              <a:ext cx="14118415" cy="407987"/>
            </a:xfrm>
            <a:prstGeom prst="rect">
              <a:avLst/>
            </a:prstGeom>
          </p:spPr>
          <p:txBody>
            <a:bodyPr anchor="t" rtlCol="false" tIns="0" lIns="0" bIns="0" rIns="0">
              <a:spAutoFit/>
            </a:bodyPr>
            <a:lstStyle/>
            <a:p>
              <a:pPr algn="l">
                <a:lnSpc>
                  <a:spcPts val="2334"/>
                </a:lnSpc>
              </a:pPr>
              <a:r>
                <a:rPr lang="en-US" sz="1667">
                  <a:solidFill>
                    <a:srgbClr val="2A2E3A"/>
                  </a:solidFill>
                  <a:latin typeface="Times New Roman"/>
                  <a:ea typeface="Times New Roman"/>
                  <a:cs typeface="Times New Roman"/>
                  <a:sym typeface="Times New Roman"/>
                </a:rPr>
                <a:t>Recall</a:t>
              </a:r>
            </a:p>
          </p:txBody>
        </p:sp>
      </p:grpSp>
      <p:grpSp>
        <p:nvGrpSpPr>
          <p:cNvPr name="Group 11" id="11"/>
          <p:cNvGrpSpPr/>
          <p:nvPr/>
        </p:nvGrpSpPr>
        <p:grpSpPr>
          <a:xfrm rot="0">
            <a:off x="-1287623" y="9258300"/>
            <a:ext cx="5765006" cy="1028700"/>
            <a:chOff x="0" y="0"/>
            <a:chExt cx="1049690" cy="187305"/>
          </a:xfrm>
        </p:grpSpPr>
        <p:sp>
          <p:nvSpPr>
            <p:cNvPr name="Freeform 12" id="12"/>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13" id="13"/>
            <p:cNvSpPr txBox="true"/>
            <p:nvPr/>
          </p:nvSpPr>
          <p:spPr>
            <a:xfrm>
              <a:off x="127000" y="-66675"/>
              <a:ext cx="795690" cy="253980"/>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10800000">
            <a:off x="14447117" y="-741521"/>
            <a:ext cx="7681766" cy="3540443"/>
            <a:chOff x="0" y="0"/>
            <a:chExt cx="406400" cy="187305"/>
          </a:xfrm>
        </p:grpSpPr>
        <p:sp>
          <p:nvSpPr>
            <p:cNvPr name="Freeform 15" id="15"/>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16" id="16"/>
            <p:cNvSpPr txBox="true"/>
            <p:nvPr/>
          </p:nvSpPr>
          <p:spPr>
            <a:xfrm>
              <a:off x="127000" y="-66675"/>
              <a:ext cx="152400" cy="253980"/>
            </a:xfrm>
            <a:prstGeom prst="rect">
              <a:avLst/>
            </a:prstGeom>
          </p:spPr>
          <p:txBody>
            <a:bodyPr anchor="ctr" rtlCol="false" tIns="50800" lIns="50800" bIns="50800" rIns="50800"/>
            <a:lstStyle/>
            <a:p>
              <a:pPr algn="ctr">
                <a:lnSpc>
                  <a:spcPts val="2100"/>
                </a:lnSpc>
              </a:pPr>
            </a:p>
          </p:txBody>
        </p:sp>
      </p:grpSp>
      <p:sp>
        <p:nvSpPr>
          <p:cNvPr name="Freeform 17" id="17"/>
          <p:cNvSpPr/>
          <p:nvPr/>
        </p:nvSpPr>
        <p:spPr>
          <a:xfrm flipH="false" flipV="false" rot="0">
            <a:off x="1028700" y="1028700"/>
            <a:ext cx="15475917" cy="5550633"/>
          </a:xfrm>
          <a:custGeom>
            <a:avLst/>
            <a:gdLst/>
            <a:ahLst/>
            <a:cxnLst/>
            <a:rect r="r" b="b" t="t" l="l"/>
            <a:pathLst>
              <a:path h="5550633" w="15475917">
                <a:moveTo>
                  <a:pt x="0" y="0"/>
                </a:moveTo>
                <a:lnTo>
                  <a:pt x="15475917" y="0"/>
                </a:lnTo>
                <a:lnTo>
                  <a:pt x="15475917" y="5550633"/>
                </a:lnTo>
                <a:lnTo>
                  <a:pt x="0" y="5550633"/>
                </a:lnTo>
                <a:lnTo>
                  <a:pt x="0" y="0"/>
                </a:lnTo>
                <a:close/>
              </a:path>
            </a:pathLst>
          </a:custGeom>
          <a:blipFill>
            <a:blip r:embed="rId2"/>
            <a:stretch>
              <a:fillRect l="0" t="0" r="0" b="0"/>
            </a:stretch>
          </a:blipFill>
        </p:spPr>
      </p:sp>
      <p:sp>
        <p:nvSpPr>
          <p:cNvPr name="TextBox 18" id="18"/>
          <p:cNvSpPr txBox="true"/>
          <p:nvPr/>
        </p:nvSpPr>
        <p:spPr>
          <a:xfrm rot="0">
            <a:off x="0" y="-95250"/>
            <a:ext cx="12650797" cy="819150"/>
          </a:xfrm>
          <a:prstGeom prst="rect">
            <a:avLst/>
          </a:prstGeom>
        </p:spPr>
        <p:txBody>
          <a:bodyPr anchor="t" rtlCol="false" tIns="0" lIns="0" bIns="0" rIns="0">
            <a:spAutoFit/>
          </a:bodyPr>
          <a:lstStyle/>
          <a:p>
            <a:pPr algn="l">
              <a:lnSpc>
                <a:spcPts val="5759"/>
              </a:lnSpc>
            </a:pPr>
            <a:r>
              <a:rPr lang="en-US" sz="4800" b="true">
                <a:solidFill>
                  <a:srgbClr val="A20E20"/>
                </a:solidFill>
                <a:latin typeface="Times New Roman Bold"/>
                <a:ea typeface="Times New Roman Bold"/>
                <a:cs typeface="Times New Roman Bold"/>
                <a:sym typeface="Times New Roman Bold"/>
              </a:rPr>
              <a:t>Results &amp; Evaluation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623" y="9258300"/>
            <a:ext cx="5765006" cy="1028700"/>
            <a:chOff x="0" y="0"/>
            <a:chExt cx="1049690" cy="187305"/>
          </a:xfrm>
        </p:grpSpPr>
        <p:sp>
          <p:nvSpPr>
            <p:cNvPr name="Freeform 3" id="3"/>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4" id="4"/>
            <p:cNvSpPr txBox="true"/>
            <p:nvPr/>
          </p:nvSpPr>
          <p:spPr>
            <a:xfrm>
              <a:off x="127000" y="-66675"/>
              <a:ext cx="795690" cy="25398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14447117" y="-741521"/>
            <a:ext cx="7681766" cy="3540443"/>
            <a:chOff x="0" y="0"/>
            <a:chExt cx="406400" cy="187305"/>
          </a:xfrm>
        </p:grpSpPr>
        <p:sp>
          <p:nvSpPr>
            <p:cNvPr name="Freeform 6" id="6"/>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7" id="7"/>
            <p:cNvSpPr txBox="true"/>
            <p:nvPr/>
          </p:nvSpPr>
          <p:spPr>
            <a:xfrm>
              <a:off x="127000" y="-66675"/>
              <a:ext cx="152400" cy="253980"/>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4477382" y="423862"/>
            <a:ext cx="8425580" cy="3429601"/>
          </a:xfrm>
          <a:custGeom>
            <a:avLst/>
            <a:gdLst/>
            <a:ahLst/>
            <a:cxnLst/>
            <a:rect r="r" b="b" t="t" l="l"/>
            <a:pathLst>
              <a:path h="3429601" w="8425580">
                <a:moveTo>
                  <a:pt x="0" y="0"/>
                </a:moveTo>
                <a:lnTo>
                  <a:pt x="8425580" y="0"/>
                </a:lnTo>
                <a:lnTo>
                  <a:pt x="8425580" y="3429602"/>
                </a:lnTo>
                <a:lnTo>
                  <a:pt x="0" y="3429602"/>
                </a:lnTo>
                <a:lnTo>
                  <a:pt x="0" y="0"/>
                </a:lnTo>
                <a:close/>
              </a:path>
            </a:pathLst>
          </a:custGeom>
          <a:blipFill>
            <a:blip r:embed="rId2"/>
            <a:stretch>
              <a:fillRect l="0" t="-486" r="0" b="-486"/>
            </a:stretch>
          </a:blipFill>
        </p:spPr>
      </p:sp>
      <p:sp>
        <p:nvSpPr>
          <p:cNvPr name="Freeform 9" id="9"/>
          <p:cNvSpPr/>
          <p:nvPr/>
        </p:nvSpPr>
        <p:spPr>
          <a:xfrm flipH="false" flipV="false" rot="0">
            <a:off x="1241114" y="4571413"/>
            <a:ext cx="15805773" cy="1171762"/>
          </a:xfrm>
          <a:custGeom>
            <a:avLst/>
            <a:gdLst/>
            <a:ahLst/>
            <a:cxnLst/>
            <a:rect r="r" b="b" t="t" l="l"/>
            <a:pathLst>
              <a:path h="1171762" w="15805773">
                <a:moveTo>
                  <a:pt x="0" y="0"/>
                </a:moveTo>
                <a:lnTo>
                  <a:pt x="15805772" y="0"/>
                </a:lnTo>
                <a:lnTo>
                  <a:pt x="15805772" y="1171763"/>
                </a:lnTo>
                <a:lnTo>
                  <a:pt x="0" y="1171763"/>
                </a:lnTo>
                <a:lnTo>
                  <a:pt x="0" y="0"/>
                </a:lnTo>
                <a:close/>
              </a:path>
            </a:pathLst>
          </a:custGeom>
          <a:blipFill>
            <a:blip r:embed="rId3"/>
            <a:stretch>
              <a:fillRect l="0" t="0" r="0" b="0"/>
            </a:stretch>
          </a:blipFill>
        </p:spPr>
      </p:sp>
      <p:sp>
        <p:nvSpPr>
          <p:cNvPr name="TextBox 10" id="10"/>
          <p:cNvSpPr txBox="true"/>
          <p:nvPr/>
        </p:nvSpPr>
        <p:spPr>
          <a:xfrm rot="0">
            <a:off x="0" y="-114300"/>
            <a:ext cx="12650797" cy="962025"/>
          </a:xfrm>
          <a:prstGeom prst="rect">
            <a:avLst/>
          </a:prstGeom>
        </p:spPr>
        <p:txBody>
          <a:bodyPr anchor="t" rtlCol="false" tIns="0" lIns="0" bIns="0" rIns="0">
            <a:spAutoFit/>
          </a:bodyPr>
          <a:lstStyle/>
          <a:p>
            <a:pPr algn="l">
              <a:lnSpc>
                <a:spcPts val="6720"/>
              </a:lnSpc>
            </a:pPr>
            <a:r>
              <a:rPr lang="en-US" sz="5600" b="true">
                <a:solidFill>
                  <a:srgbClr val="A20E20"/>
                </a:solidFill>
                <a:latin typeface="Times New Roman Bold"/>
                <a:ea typeface="Times New Roman Bold"/>
                <a:cs typeface="Times New Roman Bold"/>
                <a:sym typeface="Times New Roman Bold"/>
              </a:rPr>
              <a:t>Outputs</a:t>
            </a:r>
          </a:p>
        </p:txBody>
      </p:sp>
      <p:sp>
        <p:nvSpPr>
          <p:cNvPr name="TextBox 11" id="11"/>
          <p:cNvSpPr txBox="true"/>
          <p:nvPr/>
        </p:nvSpPr>
        <p:spPr>
          <a:xfrm rot="0">
            <a:off x="1028700" y="7334693"/>
            <a:ext cx="16230600" cy="1683387"/>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Times New Roman"/>
                <a:ea typeface="Times New Roman"/>
                <a:cs typeface="Times New Roman"/>
                <a:sym typeface="Times New Roman"/>
              </a:rPr>
              <a:t>Model tends to overfit and does not segment on the tumor location. Results are biased.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DAGOvI52028</dc:identifier>
  <dcterms:modified xsi:type="dcterms:W3CDTF">2011-08-01T06:04:30Z</dcterms:modified>
  <cp:revision>1</cp:revision>
  <dc:title>Team_NPN</dc:title>
</cp:coreProperties>
</file>